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01" r:id="rId1"/>
    <p:sldMasterId id="2147483673" r:id="rId2"/>
  </p:sldMasterIdLst>
  <p:notesMasterIdLst>
    <p:notesMasterId r:id="rId52"/>
  </p:notesMasterIdLst>
  <p:handoutMasterIdLst>
    <p:handoutMasterId r:id="rId53"/>
  </p:handoutMasterIdLst>
  <p:sldIdLst>
    <p:sldId id="279" r:id="rId3"/>
    <p:sldId id="258" r:id="rId4"/>
    <p:sldId id="321" r:id="rId5"/>
    <p:sldId id="322" r:id="rId6"/>
    <p:sldId id="260" r:id="rId7"/>
    <p:sldId id="261" r:id="rId8"/>
    <p:sldId id="262" r:id="rId9"/>
    <p:sldId id="325" r:id="rId10"/>
    <p:sldId id="263" r:id="rId11"/>
    <p:sldId id="265" r:id="rId12"/>
    <p:sldId id="280" r:id="rId13"/>
    <p:sldId id="284" r:id="rId14"/>
    <p:sldId id="285" r:id="rId15"/>
    <p:sldId id="286" r:id="rId16"/>
    <p:sldId id="288" r:id="rId17"/>
    <p:sldId id="283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87" r:id="rId28"/>
    <p:sldId id="299" r:id="rId29"/>
    <p:sldId id="300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1" r:id="rId38"/>
    <p:sldId id="309" r:id="rId39"/>
    <p:sldId id="310" r:id="rId40"/>
    <p:sldId id="312" r:id="rId41"/>
    <p:sldId id="320" r:id="rId42"/>
    <p:sldId id="326" r:id="rId43"/>
    <p:sldId id="317" r:id="rId44"/>
    <p:sldId id="277" r:id="rId45"/>
    <p:sldId id="278" r:id="rId46"/>
    <p:sldId id="327" r:id="rId47"/>
    <p:sldId id="311" r:id="rId48"/>
    <p:sldId id="323" r:id="rId49"/>
    <p:sldId id="324" r:id="rId50"/>
    <p:sldId id="282" r:id="rId51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8BC53F"/>
    <a:srgbClr val="6D6E70"/>
    <a:srgbClr val="D0D2D3"/>
    <a:srgbClr val="5A5A5A"/>
    <a:srgbClr val="A6A8AB"/>
    <a:srgbClr val="E8E8E8"/>
    <a:srgbClr val="515151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917" autoAdjust="0"/>
    <p:restoredTop sz="64992" autoAdjust="0"/>
  </p:normalViewPr>
  <p:slideViewPr>
    <p:cSldViewPr>
      <p:cViewPr>
        <p:scale>
          <a:sx n="50" d="100"/>
          <a:sy n="50" d="100"/>
        </p:scale>
        <p:origin x="-1536" y="-84"/>
      </p:cViewPr>
      <p:guideLst>
        <p:guide orient="horz" pos="912"/>
        <p:guide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2" d="100"/>
          <a:sy n="102" d="100"/>
        </p:scale>
        <p:origin x="-246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Arkusz_programu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6.6977750865147234E-2"/>
          <c:y val="9.2796889526895368E-2"/>
          <c:w val="0.57295562201078321"/>
          <c:h val="0.79192297347078711"/>
        </c:manualLayout>
      </c:layout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Client-side upsampling vs ground truth high-res. Image</c:v>
                </c:pt>
              </c:strCache>
            </c:strRef>
          </c:tx>
          <c:cat>
            <c:strRef>
              <c:f>Arkusz1!$A$2:$A$7</c:f>
              <c:strCache>
                <c:ptCount val="6"/>
                <c:pt idx="0">
                  <c:v>H.264</c:v>
                </c:pt>
                <c:pt idx="1">
                  <c:v>Ours</c:v>
                </c:pt>
                <c:pt idx="2">
                  <c:v>H.264</c:v>
                </c:pt>
                <c:pt idx="3">
                  <c:v>Ours</c:v>
                </c:pt>
                <c:pt idx="4">
                  <c:v>H.264</c:v>
                </c:pt>
                <c:pt idx="5">
                  <c:v>Ours</c:v>
                </c:pt>
              </c:strCache>
            </c:strRef>
          </c:cat>
          <c:val>
            <c:numRef>
              <c:f>Arkusz1!$B$2:$B$7</c:f>
              <c:numCache>
                <c:formatCode>General</c:formatCode>
                <c:ptCount val="6"/>
                <c:pt idx="0">
                  <c:v>35.1</c:v>
                </c:pt>
                <c:pt idx="1">
                  <c:v>35.700000000000003</c:v>
                </c:pt>
                <c:pt idx="2">
                  <c:v>34.200000000000003</c:v>
                </c:pt>
                <c:pt idx="3">
                  <c:v>35.800000000000004</c:v>
                </c:pt>
                <c:pt idx="4">
                  <c:v>30.6</c:v>
                </c:pt>
                <c:pt idx="5">
                  <c:v>33.5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Depth buffer reconstruction quality</c:v>
                </c:pt>
              </c:strCache>
            </c:strRef>
          </c:tx>
          <c:cat>
            <c:strRef>
              <c:f>Arkusz1!$A$2:$A$7</c:f>
              <c:strCache>
                <c:ptCount val="6"/>
                <c:pt idx="0">
                  <c:v>H.264</c:v>
                </c:pt>
                <c:pt idx="1">
                  <c:v>Ours</c:v>
                </c:pt>
                <c:pt idx="2">
                  <c:v>H.264</c:v>
                </c:pt>
                <c:pt idx="3">
                  <c:v>Ours</c:v>
                </c:pt>
                <c:pt idx="4">
                  <c:v>H.264</c:v>
                </c:pt>
                <c:pt idx="5">
                  <c:v>Ours</c:v>
                </c:pt>
              </c:strCache>
            </c:strRef>
          </c:cat>
          <c:val>
            <c:numRef>
              <c:f>Arkusz1!$C$2:$C$7</c:f>
              <c:numCache>
                <c:formatCode>General</c:formatCode>
                <c:ptCount val="6"/>
                <c:pt idx="0">
                  <c:v>49.6</c:v>
                </c:pt>
                <c:pt idx="1">
                  <c:v>49.5</c:v>
                </c:pt>
                <c:pt idx="2">
                  <c:v>51.2</c:v>
                </c:pt>
                <c:pt idx="3">
                  <c:v>54.2</c:v>
                </c:pt>
                <c:pt idx="4">
                  <c:v>52.5</c:v>
                </c:pt>
                <c:pt idx="5">
                  <c:v>64.2</c:v>
                </c:pt>
              </c:numCache>
            </c:numRef>
          </c:val>
        </c:ser>
        <c:axId val="113855872"/>
        <c:axId val="113869952"/>
      </c:barChart>
      <c:catAx>
        <c:axId val="113855872"/>
        <c:scaling>
          <c:orientation val="minMax"/>
        </c:scaling>
        <c:axPos val="b"/>
        <c:majorGridlines/>
        <c:numFmt formatCode="General" sourceLinked="1"/>
        <c:tickLblPos val="nextTo"/>
        <c:crossAx val="113869952"/>
        <c:crosses val="autoZero"/>
        <c:auto val="1"/>
        <c:lblAlgn val="ctr"/>
        <c:lblOffset val="100"/>
        <c:tickMarkSkip val="2"/>
      </c:catAx>
      <c:valAx>
        <c:axId val="113869952"/>
        <c:scaling>
          <c:orientation val="minMax"/>
          <c:max val="65"/>
          <c:min val="25"/>
        </c:scaling>
        <c:axPos val="l"/>
        <c:majorGridlines/>
        <c:numFmt formatCode="General" sourceLinked="1"/>
        <c:tickLblPos val="nextTo"/>
        <c:crossAx val="113855872"/>
        <c:crosses val="autoZero"/>
        <c:crossBetween val="between"/>
      </c:valAx>
      <c:spPr>
        <a:noFill/>
        <a:ln w="25399">
          <a:noFill/>
        </a:ln>
      </c:spPr>
    </c:plotArea>
    <c:legend>
      <c:legendPos val="r"/>
      <c:layout>
        <c:manualLayout>
          <c:xMode val="edge"/>
          <c:yMode val="edge"/>
          <c:x val="0.65663322185061312"/>
          <c:y val="6.3356164383561814E-2"/>
          <c:w val="0.33779264214046939"/>
          <c:h val="0.3184931506849315"/>
        </c:manualLayout>
      </c:layout>
    </c:legend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2513542642684156"/>
          <c:y val="0.10541076634029746"/>
          <c:w val="0.5787518458071037"/>
          <c:h val="0.93888888888889122"/>
        </c:manualLayout>
      </c:layout>
      <c:barChart>
        <c:barDir val="bar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800x600</c:v>
                </c:pt>
              </c:strCache>
            </c:strRef>
          </c:tx>
          <c:cat>
            <c:strRef>
              <c:f>Arkusz1!$A$2:$A$4</c:f>
              <c:strCache>
                <c:ptCount val="3"/>
                <c:pt idx="0">
                  <c:v>Sibenik</c:v>
                </c:pt>
                <c:pt idx="1">
                  <c:v>Sponza</c:v>
                </c:pt>
                <c:pt idx="2">
                  <c:v>Fairy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25.6</c:v>
                </c:pt>
                <c:pt idx="1">
                  <c:v>23.4</c:v>
                </c:pt>
                <c:pt idx="2">
                  <c:v>28.4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800x600 Naïve</c:v>
                </c:pt>
              </c:strCache>
            </c:strRef>
          </c:tx>
          <c:cat>
            <c:strRef>
              <c:f>Arkusz1!$A$2:$A$4</c:f>
              <c:strCache>
                <c:ptCount val="3"/>
                <c:pt idx="0">
                  <c:v>Sibenik</c:v>
                </c:pt>
                <c:pt idx="1">
                  <c:v>Sponza</c:v>
                </c:pt>
                <c:pt idx="2">
                  <c:v>Fairy</c:v>
                </c:pt>
              </c:strCache>
            </c:strRef>
          </c:cat>
          <c:val>
            <c:numRef>
              <c:f>Arkusz1!$C$2:$C$4</c:f>
              <c:numCache>
                <c:formatCode>General</c:formatCode>
                <c:ptCount val="3"/>
                <c:pt idx="0">
                  <c:v>10.666666666666707</c:v>
                </c:pt>
                <c:pt idx="1">
                  <c:v>10.173913043478262</c:v>
                </c:pt>
                <c:pt idx="2">
                  <c:v>14.947368421052557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1280x800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cat>
            <c:strRef>
              <c:f>Arkusz1!$A$2:$A$4</c:f>
              <c:strCache>
                <c:ptCount val="3"/>
                <c:pt idx="0">
                  <c:v>Sibenik</c:v>
                </c:pt>
                <c:pt idx="1">
                  <c:v>Sponza</c:v>
                </c:pt>
                <c:pt idx="2">
                  <c:v>Fairy</c:v>
                </c:pt>
              </c:strCache>
            </c:strRef>
          </c:cat>
          <c:val>
            <c:numRef>
              <c:f>Arkusz1!$D$2:$D$4</c:f>
              <c:numCache>
                <c:formatCode>General</c:formatCode>
                <c:ptCount val="3"/>
                <c:pt idx="0">
                  <c:v>21.1</c:v>
                </c:pt>
                <c:pt idx="1">
                  <c:v>17.5</c:v>
                </c:pt>
                <c:pt idx="2">
                  <c:v>19.899999999999999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1280x800 Naïve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cat>
            <c:strRef>
              <c:f>Arkusz1!$A$2:$A$4</c:f>
              <c:strCache>
                <c:ptCount val="3"/>
                <c:pt idx="0">
                  <c:v>Sibenik</c:v>
                </c:pt>
                <c:pt idx="1">
                  <c:v>Sponza</c:v>
                </c:pt>
                <c:pt idx="2">
                  <c:v>Fairy</c:v>
                </c:pt>
              </c:strCache>
            </c:strRef>
          </c:cat>
          <c:val>
            <c:numRef>
              <c:f>Arkusz1!$E$2:$E$4</c:f>
              <c:numCache>
                <c:formatCode>General</c:formatCode>
                <c:ptCount val="3"/>
                <c:pt idx="0">
                  <c:v>6.3939393939393954</c:v>
                </c:pt>
                <c:pt idx="1">
                  <c:v>5.8333333333333526</c:v>
                </c:pt>
                <c:pt idx="2">
                  <c:v>9.9500000000000028</c:v>
                </c:pt>
              </c:numCache>
            </c:numRef>
          </c:val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1920x1080</c:v>
                </c:pt>
              </c:strCache>
            </c:strRef>
          </c:tx>
          <c:spPr>
            <a:solidFill>
              <a:srgbClr val="0070C0"/>
            </a:solidFill>
          </c:spPr>
          <c:cat>
            <c:strRef>
              <c:f>Arkusz1!$A$2:$A$4</c:f>
              <c:strCache>
                <c:ptCount val="3"/>
                <c:pt idx="0">
                  <c:v>Sibenik</c:v>
                </c:pt>
                <c:pt idx="1">
                  <c:v>Sponza</c:v>
                </c:pt>
                <c:pt idx="2">
                  <c:v>Fairy</c:v>
                </c:pt>
              </c:strCache>
            </c:strRef>
          </c:cat>
          <c:val>
            <c:numRef>
              <c:f>Arkusz1!$F$2:$F$4</c:f>
              <c:numCache>
                <c:formatCode>General</c:formatCode>
                <c:ptCount val="3"/>
                <c:pt idx="0">
                  <c:v>11.1</c:v>
                </c:pt>
                <c:pt idx="1">
                  <c:v>9.8000000000000007</c:v>
                </c:pt>
                <c:pt idx="2">
                  <c:v>11.5</c:v>
                </c:pt>
              </c:numCache>
            </c:numRef>
          </c:val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1920x1080 Naïve</c:v>
                </c:pt>
              </c:strCache>
            </c:strRef>
          </c:tx>
          <c:spPr>
            <a:solidFill>
              <a:srgbClr val="00B0F0"/>
            </a:solidFill>
          </c:spPr>
          <c:cat>
            <c:strRef>
              <c:f>Arkusz1!$A$2:$A$4</c:f>
              <c:strCache>
                <c:ptCount val="3"/>
                <c:pt idx="0">
                  <c:v>Sibenik</c:v>
                </c:pt>
                <c:pt idx="1">
                  <c:v>Sponza</c:v>
                </c:pt>
                <c:pt idx="2">
                  <c:v>Fairy</c:v>
                </c:pt>
              </c:strCache>
            </c:strRef>
          </c:cat>
          <c:val>
            <c:numRef>
              <c:f>Arkusz1!$G$2:$G$4</c:f>
              <c:numCache>
                <c:formatCode>General</c:formatCode>
                <c:ptCount val="3"/>
                <c:pt idx="0">
                  <c:v>2.9999999999999987</c:v>
                </c:pt>
                <c:pt idx="1">
                  <c:v>2.8000000000000003</c:v>
                </c:pt>
                <c:pt idx="2">
                  <c:v>5.2272727272727284</c:v>
                </c:pt>
              </c:numCache>
            </c:numRef>
          </c:val>
        </c:ser>
        <c:axId val="82166528"/>
        <c:axId val="82168064"/>
      </c:barChart>
      <c:catAx>
        <c:axId val="82166528"/>
        <c:scaling>
          <c:orientation val="maxMin"/>
        </c:scaling>
        <c:axPos val="l"/>
        <c:numFmt formatCode="General" sourceLinked="1"/>
        <c:tickLblPos val="nextTo"/>
        <c:crossAx val="82168064"/>
        <c:crosses val="autoZero"/>
        <c:auto val="1"/>
        <c:lblAlgn val="ctr"/>
        <c:lblOffset val="100"/>
      </c:catAx>
      <c:valAx>
        <c:axId val="82168064"/>
        <c:scaling>
          <c:orientation val="minMax"/>
        </c:scaling>
        <c:axPos val="t"/>
        <c:majorGridlines/>
        <c:numFmt formatCode="General" sourceLinked="1"/>
        <c:tickLblPos val="nextTo"/>
        <c:crossAx val="82166528"/>
        <c:crosses val="autoZero"/>
        <c:crossBetween val="between"/>
      </c:valAx>
      <c:spPr>
        <a:noFill/>
        <a:ln w="25415">
          <a:noFill/>
        </a:ln>
      </c:spPr>
    </c:plotArea>
    <c:legend>
      <c:legendPos val="r"/>
      <c:layout>
        <c:manualLayout>
          <c:xMode val="edge"/>
          <c:yMode val="edge"/>
          <c:x val="0.73692659382595949"/>
          <c:y val="0.5889435839875975"/>
          <c:w val="0.26307339845616279"/>
          <c:h val="0.38649525373731697"/>
        </c:manualLayout>
      </c:layout>
    </c:legend>
    <c:plotVisOnly val="1"/>
    <c:dispBlanksAs val="gap"/>
  </c:chart>
  <c:txPr>
    <a:bodyPr/>
    <a:lstStyle/>
    <a:p>
      <a:pPr>
        <a:defRPr sz="1801"/>
      </a:pPr>
      <a:endParaRPr lang="en-US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0.08214</cdr:x>
      <cdr:y>0.02607</cdr:y>
    </cdr:from>
    <cdr:to>
      <cdr:x>0.22877</cdr:x>
      <cdr:y>0.07518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720080" y="144016"/>
          <a:ext cx="1467068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r>
            <a:rPr lang="en-US" sz="1600" dirty="0" smtClean="0">
              <a:solidFill>
                <a:schemeClr val="tx1"/>
              </a:solidFill>
              <a:latin typeface="+mn-lt"/>
            </a:rPr>
            <a:t>Sibenik@3Mbit</a:t>
          </a:r>
        </a:p>
      </cdr:txBody>
    </cdr:sp>
  </cdr:relSizeAnchor>
  <cdr:relSizeAnchor xmlns:cdr="http://schemas.openxmlformats.org/drawingml/2006/chartDrawing">
    <cdr:from>
      <cdr:x>0.26396</cdr:x>
      <cdr:y>0.02607</cdr:y>
    </cdr:from>
    <cdr:to>
      <cdr:x>0.42894</cdr:x>
      <cdr:y>0.07518</cdr:y>
    </cdr:to>
    <cdr:sp macro="" textlink="">
      <cdr:nvSpPr>
        <cdr:cNvPr id="3" name="pole tekstowe 1"/>
        <cdr:cNvSpPr txBox="1"/>
      </cdr:nvSpPr>
      <cdr:spPr>
        <a:xfrm xmlns:a="http://schemas.openxmlformats.org/drawingml/2006/main">
          <a:off x="2304256" y="144016"/>
          <a:ext cx="162256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600" dirty="0" smtClean="0">
              <a:solidFill>
                <a:sysClr val="windowText" lastClr="000000"/>
              </a:solidFill>
              <a:latin typeface="Calibri"/>
            </a:rPr>
            <a:t>Sponza@4.5Mbit</a:t>
          </a:r>
        </a:p>
      </cdr:txBody>
    </cdr:sp>
  </cdr:relSizeAnchor>
  <cdr:relSizeAnchor xmlns:cdr="http://schemas.openxmlformats.org/drawingml/2006/chartDrawing">
    <cdr:from>
      <cdr:x>0.46231</cdr:x>
      <cdr:y>0.02607</cdr:y>
    </cdr:from>
    <cdr:to>
      <cdr:x>0.58768</cdr:x>
      <cdr:y>0.07518</cdr:y>
    </cdr:to>
    <cdr:sp macro="" textlink="">
      <cdr:nvSpPr>
        <cdr:cNvPr id="4" name="pole tekstowe 1"/>
        <cdr:cNvSpPr txBox="1"/>
      </cdr:nvSpPr>
      <cdr:spPr>
        <a:xfrm xmlns:a="http://schemas.openxmlformats.org/drawingml/2006/main">
          <a:off x="4032448" y="144016"/>
          <a:ext cx="1273105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600" dirty="0" smtClean="0">
              <a:solidFill>
                <a:sysClr val="windowText" lastClr="000000"/>
              </a:solidFill>
              <a:latin typeface="Calibri"/>
            </a:rPr>
            <a:t>Fairy@4Mbit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A10C53E-1B22-424C-8B93-61C504C6CE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pl-PL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baseline="0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lang="en-US" baseline="0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Symbol zastępczy notatek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noProof="0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6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lang="en-US" b="0" baseline="0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7826" name="Symbol zastępczy notatek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2979" name="Text Box 3"/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4483" name="Text Box 3"/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noProof="0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="0" baseline="0" dirty="0" smtClean="0"/>
          </a:p>
          <a:p>
            <a:endParaRPr lang="en-US" baseline="0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lang="en-US" baseline="0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6"/>
          <p:cNvSpPr/>
          <p:nvPr userDrawn="1"/>
        </p:nvSpPr>
        <p:spPr>
          <a:xfrm>
            <a:off x="1619250" y="3527425"/>
            <a:ext cx="5976938" cy="4603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584176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27099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Kliknij, aby edytować styl wzorca podtytułu</a:t>
            </a:r>
            <a:endParaRPr lang="en-US" dirty="0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9C080-27F0-4001-9304-1ECF956383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4B250-6BA1-4753-8EB5-4CBAE1620F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9E83B-97D1-42D4-917C-12DE8AF66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6345" y="332656"/>
            <a:ext cx="8208143" cy="432048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>
                  <a:lumMod val="75000"/>
                </a:schemeClr>
              </a:buClr>
              <a:defRPr/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37013" cy="5038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196975"/>
            <a:ext cx="4038600" cy="5038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46855-BD3A-4BA9-AD3F-026AAC7CF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187325"/>
            <a:ext cx="2055813" cy="604837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87325"/>
            <a:ext cx="6019800" cy="60483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187325"/>
            <a:ext cx="6407150" cy="11525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37013" cy="50387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6613" y="1196975"/>
            <a:ext cx="4038600" cy="24431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46613" y="3792538"/>
            <a:ext cx="4038600" cy="24431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468313" y="187325"/>
            <a:ext cx="6407150" cy="11525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1196975"/>
            <a:ext cx="4037013" cy="24431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6613" y="1196975"/>
            <a:ext cx="4038600" cy="24431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57200" y="3792538"/>
            <a:ext cx="4037013" cy="24431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6613" y="3792538"/>
            <a:ext cx="4038600" cy="24431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ytuł, tekst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187325"/>
            <a:ext cx="6407150" cy="11525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196975"/>
            <a:ext cx="4037013" cy="50387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6613" y="1196975"/>
            <a:ext cx="4038600" cy="24431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46613" y="3792538"/>
            <a:ext cx="4038600" cy="24431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0813" cy="129698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7B513-BFCD-4996-AF95-6BA72FBB82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A8DF1-BAC9-415C-AB8E-2FF69F1F7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555D7-C371-46AA-AEF1-E7E2BE0B84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AC7DD-1234-4305-8544-9E4E75DAD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C3861-40BC-428B-B04C-BB68BA5B6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393D0-D01C-4018-BB3D-E2C8195E5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31A93-523B-421F-B8BE-6CF2194AD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EB15EC7-DC1C-4052-94DB-AD03AECCD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3124200" y="63373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pl-PL"/>
          </a:p>
        </p:txBody>
      </p:sp>
      <p:sp>
        <p:nvSpPr>
          <p:cNvPr id="133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57113" y="404812"/>
            <a:ext cx="7199263" cy="43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the title text format</a:t>
            </a:r>
          </a:p>
        </p:txBody>
      </p:sp>
      <p:sp>
        <p:nvSpPr>
          <p:cNvPr id="1331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8013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pic>
        <p:nvPicPr>
          <p:cNvPr id="13317" name="Picture 2" descr="C:\Users\Dawid Pająk\Downloads\zut_hor.png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555875" y="58738"/>
            <a:ext cx="4000500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rostokąt 12"/>
          <p:cNvSpPr/>
          <p:nvPr userDrawn="1"/>
        </p:nvSpPr>
        <p:spPr bwMode="auto">
          <a:xfrm>
            <a:off x="611188" y="836613"/>
            <a:ext cx="8532812" cy="2159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Prostokąt 13"/>
          <p:cNvSpPr/>
          <p:nvPr userDrawn="1"/>
        </p:nvSpPr>
        <p:spPr bwMode="auto">
          <a:xfrm>
            <a:off x="-36513" y="836613"/>
            <a:ext cx="576263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fld id="{B38ECF20-2318-4E16-8C54-4E58671F767C}" type="slidenum">
              <a:rPr lang="en-US" sz="1200" b="1">
                <a:solidFill>
                  <a:schemeClr val="bg2">
                    <a:lumMod val="25000"/>
                  </a:schemeClr>
                </a:solidFill>
                <a:latin typeface="+mn-lt"/>
              </a:rPr>
              <a:pPr algn="ctr" eaLnBrk="0" hangingPunct="0">
                <a:defRPr/>
              </a:pPr>
              <a:t>‹#›</a:t>
            </a:fld>
            <a:endParaRPr lang="en-US" sz="12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13320" name="Obraz 7" descr="mpii.png"/>
          <p:cNvPicPr>
            <a:picLocks noChangeAspect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235825" y="115888"/>
            <a:ext cx="18002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edite-de-paris.fr/logos/logo_telecom_paristech.png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07504" y="72008"/>
            <a:ext cx="57606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3600">
          <a:solidFill>
            <a:srgbClr val="35353E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3600">
          <a:solidFill>
            <a:srgbClr val="35353E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3600">
          <a:solidFill>
            <a:srgbClr val="35353E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3600">
          <a:solidFill>
            <a:srgbClr val="35353E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3600">
          <a:solidFill>
            <a:srgbClr val="35353E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13" indent="-341313" algn="l" defTabSz="457200" rtl="0" eaLnBrk="0" fontAlgn="base" hangingPunct="0">
        <a:spcBef>
          <a:spcPts val="700"/>
        </a:spcBef>
        <a:spcAft>
          <a:spcPct val="0"/>
        </a:spcAft>
        <a:buClr>
          <a:srgbClr val="336699"/>
        </a:buClr>
        <a:buSzPct val="100000"/>
        <a:buFont typeface="Wingdings" pitchFamily="2" charset="2"/>
        <a:buChar char="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ts val="600"/>
        </a:spcBef>
        <a:spcAft>
          <a:spcPct val="0"/>
        </a:spcAft>
        <a:buClr>
          <a:srgbClr val="9AAED2"/>
        </a:buClr>
        <a:buSzPct val="100000"/>
        <a:buFont typeface="Arial" charset="0"/>
        <a:buChar char="–"/>
        <a:defRPr sz="24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808080"/>
        </a:buClr>
        <a:buSzPct val="100000"/>
        <a:buFont typeface="Wingdings" pitchFamily="2" charset="2"/>
        <a:buChar char=""/>
        <a:defRPr sz="22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808080"/>
        </a:buClr>
        <a:buSzPct val="100000"/>
        <a:buFont typeface="Arial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808080"/>
        </a:buClr>
        <a:buSzPct val="100000"/>
        <a:buFont typeface="Arial" charset="0"/>
        <a:buChar char="»"/>
        <a:defRPr>
          <a:solidFill>
            <a:srgbClr val="000000"/>
          </a:solidFill>
          <a:latin typeface="+mn-lt"/>
        </a:defRPr>
      </a:lvl5pPr>
      <a:lvl6pPr marL="2514600" indent="-228600" algn="l" defTabSz="457200" rtl="0" fontAlgn="base">
        <a:spcBef>
          <a:spcPts val="450"/>
        </a:spcBef>
        <a:spcAft>
          <a:spcPct val="0"/>
        </a:spcAft>
        <a:buClr>
          <a:srgbClr val="808080"/>
        </a:buClr>
        <a:buSzPct val="100000"/>
        <a:buFont typeface="Arial" charset="0"/>
        <a:buChar char="»"/>
        <a:defRPr>
          <a:solidFill>
            <a:srgbClr val="000000"/>
          </a:solidFill>
          <a:latin typeface="+mn-lt"/>
        </a:defRPr>
      </a:lvl6pPr>
      <a:lvl7pPr marL="2971800" indent="-228600" algn="l" defTabSz="457200" rtl="0" fontAlgn="base">
        <a:spcBef>
          <a:spcPts val="450"/>
        </a:spcBef>
        <a:spcAft>
          <a:spcPct val="0"/>
        </a:spcAft>
        <a:buClr>
          <a:srgbClr val="808080"/>
        </a:buClr>
        <a:buSzPct val="100000"/>
        <a:buFont typeface="Arial" charset="0"/>
        <a:buChar char="»"/>
        <a:defRPr>
          <a:solidFill>
            <a:srgbClr val="000000"/>
          </a:solidFill>
          <a:latin typeface="+mn-lt"/>
        </a:defRPr>
      </a:lvl7pPr>
      <a:lvl8pPr marL="3429000" indent="-228600" algn="l" defTabSz="457200" rtl="0" fontAlgn="base">
        <a:spcBef>
          <a:spcPts val="450"/>
        </a:spcBef>
        <a:spcAft>
          <a:spcPct val="0"/>
        </a:spcAft>
        <a:buClr>
          <a:srgbClr val="808080"/>
        </a:buClr>
        <a:buSzPct val="100000"/>
        <a:buFont typeface="Arial" charset="0"/>
        <a:buChar char="»"/>
        <a:defRPr>
          <a:solidFill>
            <a:srgbClr val="000000"/>
          </a:solidFill>
          <a:latin typeface="+mn-lt"/>
        </a:defRPr>
      </a:lvl8pPr>
      <a:lvl9pPr marL="3886200" indent="-228600" algn="l" defTabSz="457200" rtl="0" fontAlgn="base">
        <a:spcBef>
          <a:spcPts val="450"/>
        </a:spcBef>
        <a:spcAft>
          <a:spcPct val="0"/>
        </a:spcAft>
        <a:buClr>
          <a:srgbClr val="808080"/>
        </a:buClr>
        <a:buSzPct val="100000"/>
        <a:buFont typeface="Arial" charset="0"/>
        <a:buChar char="»"/>
        <a:defRPr>
          <a:solidFill>
            <a:srgbClr val="000000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D:\projects\MPI-Video2Stream\trunk\video\submission_video_hq.mov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D:\projects\MPI-Video2Stream\trunk\video\submission_video_hq.mov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989138"/>
            <a:ext cx="7772400" cy="16557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Scalable Remote Rendering</a:t>
            </a:r>
            <a:r>
              <a:rPr lang="pl-PL" dirty="0" smtClean="0">
                <a:latin typeface="+mn-lt"/>
              </a:rPr>
              <a:t> </a:t>
            </a:r>
            <a:br>
              <a:rPr lang="pl-PL" dirty="0" smtClean="0">
                <a:latin typeface="+mn-lt"/>
              </a:rPr>
            </a:br>
            <a:r>
              <a:rPr lang="en-US" dirty="0" smtClean="0">
                <a:latin typeface="+mn-lt"/>
              </a:rPr>
              <a:t>with Augmented</a:t>
            </a:r>
            <a:r>
              <a:rPr lang="pl-PL" dirty="0" smtClean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Streaming</a:t>
            </a:r>
            <a:endParaRPr lang="en-US" dirty="0">
              <a:latin typeface="+mn-l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4213" y="4221163"/>
            <a:ext cx="7775575" cy="86360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err="1" smtClean="0"/>
              <a:t>Dawid</a:t>
            </a:r>
            <a:r>
              <a:rPr lang="en-US" dirty="0" smtClean="0"/>
              <a:t> </a:t>
            </a:r>
            <a:r>
              <a:rPr lang="en-US" dirty="0" err="1" smtClean="0"/>
              <a:t>Pająk</a:t>
            </a:r>
            <a:r>
              <a:rPr lang="en-US" dirty="0" smtClean="0"/>
              <a:t>, Robert Herzog,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err="1" smtClean="0"/>
              <a:t>Elmar</a:t>
            </a:r>
            <a:r>
              <a:rPr lang="en-US" dirty="0" smtClean="0"/>
              <a:t> </a:t>
            </a:r>
            <a:r>
              <a:rPr lang="en-US" dirty="0" err="1" smtClean="0"/>
              <a:t>Eisemann</a:t>
            </a:r>
            <a:r>
              <a:rPr lang="en-US" dirty="0" smtClean="0"/>
              <a:t>, Karol </a:t>
            </a:r>
            <a:r>
              <a:rPr lang="en-US" dirty="0" err="1" smtClean="0"/>
              <a:t>Myszkowski</a:t>
            </a:r>
            <a:r>
              <a:rPr lang="pl-PL" dirty="0" smtClean="0"/>
              <a:t>, Hans-Peter Seidel</a:t>
            </a:r>
            <a:endParaRPr lang="en-US" dirty="0" smtClean="0"/>
          </a:p>
        </p:txBody>
      </p:sp>
      <p:pic>
        <p:nvPicPr>
          <p:cNvPr id="31747" name="Obraz 3" descr="logo_wi_kolor.png"/>
          <p:cNvPicPr>
            <a:picLocks noChangeAspect="1"/>
          </p:cNvPicPr>
          <p:nvPr/>
        </p:nvPicPr>
        <p:blipFill>
          <a:blip r:embed="rId3" cstate="print"/>
          <a:srcRect b="48357"/>
          <a:stretch>
            <a:fillRect/>
          </a:stretch>
        </p:blipFill>
        <p:spPr bwMode="auto">
          <a:xfrm>
            <a:off x="611188" y="5300663"/>
            <a:ext cx="2928937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Obraz 4" descr="mpii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5300663"/>
            <a:ext cx="295751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2" descr="http://edite-de-paris.fr/logos/logo_telecom_paristech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64375" y="5229225"/>
            <a:ext cx="1395413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rostokąt 67"/>
          <p:cNvSpPr/>
          <p:nvPr/>
        </p:nvSpPr>
        <p:spPr bwMode="auto">
          <a:xfrm>
            <a:off x="5003800" y="4868863"/>
            <a:ext cx="3671888" cy="1512887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6" name="Prostokąt 75"/>
          <p:cNvSpPr/>
          <p:nvPr/>
        </p:nvSpPr>
        <p:spPr bwMode="auto">
          <a:xfrm>
            <a:off x="5003800" y="3213100"/>
            <a:ext cx="3671888" cy="15113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Prostokąt 32"/>
          <p:cNvSpPr/>
          <p:nvPr/>
        </p:nvSpPr>
        <p:spPr bwMode="auto">
          <a:xfrm>
            <a:off x="5003800" y="1557338"/>
            <a:ext cx="3671888" cy="15113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Prostokąt 28"/>
          <p:cNvSpPr/>
          <p:nvPr/>
        </p:nvSpPr>
        <p:spPr bwMode="auto">
          <a:xfrm>
            <a:off x="107950" y="1628775"/>
            <a:ext cx="1800225" cy="4537075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8917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pPr eaLnBrk="1" hangingPunct="1"/>
            <a:r>
              <a:rPr lang="en-US" dirty="0" smtClean="0"/>
              <a:t>Our solution</a:t>
            </a:r>
          </a:p>
        </p:txBody>
      </p:sp>
      <p:pic>
        <p:nvPicPr>
          <p:cNvPr id="38918" name="Picture 2" descr="http://www.gizmowatch.com/images/hp-mediasmart-server_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" y="1773238"/>
            <a:ext cx="14859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654050" y="1196975"/>
            <a:ext cx="8540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+mn-lt"/>
              </a:rPr>
              <a:t>Server</a:t>
            </a:r>
          </a:p>
        </p:txBody>
      </p:sp>
      <p:sp>
        <p:nvSpPr>
          <p:cNvPr id="7" name="Chmurka 6"/>
          <p:cNvSpPr/>
          <p:nvPr/>
        </p:nvSpPr>
        <p:spPr bwMode="auto">
          <a:xfrm>
            <a:off x="2411413" y="3141663"/>
            <a:ext cx="1439862" cy="904875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800">
                <a:solidFill>
                  <a:schemeClr val="tx1"/>
                </a:solidFill>
              </a:rPr>
              <a:t>Internet</a:t>
            </a:r>
          </a:p>
        </p:txBody>
      </p:sp>
      <p:sp>
        <p:nvSpPr>
          <p:cNvPr id="9" name="Prostokąt zaokrąglony 8"/>
          <p:cNvSpPr/>
          <p:nvPr/>
        </p:nvSpPr>
        <p:spPr bwMode="auto">
          <a:xfrm>
            <a:off x="323850" y="5013325"/>
            <a:ext cx="1368425" cy="57626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Video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Encoding</a:t>
            </a:r>
          </a:p>
        </p:txBody>
      </p:sp>
      <p:cxnSp>
        <p:nvCxnSpPr>
          <p:cNvPr id="14" name="Łącznik prosty ze strzałką 13"/>
          <p:cNvCxnSpPr>
            <a:stCxn id="29" idx="3"/>
            <a:endCxn id="7" idx="2"/>
          </p:cNvCxnSpPr>
          <p:nvPr/>
        </p:nvCxnSpPr>
        <p:spPr bwMode="auto">
          <a:xfrm flipV="1">
            <a:off x="1908175" y="3594100"/>
            <a:ext cx="508000" cy="303213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pole tekstowe 36"/>
          <p:cNvSpPr txBox="1"/>
          <p:nvPr/>
        </p:nvSpPr>
        <p:spPr>
          <a:xfrm>
            <a:off x="6380163" y="1084263"/>
            <a:ext cx="8874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+mn-lt"/>
              </a:rPr>
              <a:t>Clients</a:t>
            </a:r>
          </a:p>
        </p:txBody>
      </p:sp>
      <p:sp>
        <p:nvSpPr>
          <p:cNvPr id="41" name="Prostokąt zaokrąglony 40"/>
          <p:cNvSpPr/>
          <p:nvPr/>
        </p:nvSpPr>
        <p:spPr bwMode="auto">
          <a:xfrm>
            <a:off x="323850" y="3716338"/>
            <a:ext cx="1439863" cy="5762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 b="1">
                <a:solidFill>
                  <a:schemeClr val="tx1"/>
                </a:solidFill>
              </a:rPr>
              <a:t>Low-resolution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Frame Rendering</a:t>
            </a:r>
          </a:p>
        </p:txBody>
      </p:sp>
      <p:sp>
        <p:nvSpPr>
          <p:cNvPr id="43" name="Prostokąt zaokrąglony 42"/>
          <p:cNvSpPr/>
          <p:nvPr/>
        </p:nvSpPr>
        <p:spPr bwMode="auto">
          <a:xfrm>
            <a:off x="323850" y="3357563"/>
            <a:ext cx="1295400" cy="28733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CG application</a:t>
            </a:r>
          </a:p>
        </p:txBody>
      </p:sp>
      <p:cxnSp>
        <p:nvCxnSpPr>
          <p:cNvPr id="51" name="Łącznik łamany 50"/>
          <p:cNvCxnSpPr>
            <a:stCxn id="7" idx="0"/>
            <a:endCxn id="33" idx="1"/>
          </p:cNvCxnSpPr>
          <p:nvPr/>
        </p:nvCxnSpPr>
        <p:spPr bwMode="auto">
          <a:xfrm flipV="1">
            <a:off x="3849688" y="2312988"/>
            <a:ext cx="1154112" cy="1281112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Prostokąt zaokrąglony 51"/>
          <p:cNvSpPr/>
          <p:nvPr/>
        </p:nvSpPr>
        <p:spPr bwMode="auto">
          <a:xfrm>
            <a:off x="2051720" y="2708920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3893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3138" y="3573463"/>
            <a:ext cx="1281112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Prostokąt zaokrąglony 26"/>
          <p:cNvSpPr/>
          <p:nvPr/>
        </p:nvSpPr>
        <p:spPr bwMode="auto">
          <a:xfrm>
            <a:off x="2051720" y="2276872"/>
            <a:ext cx="216024" cy="14401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8" name="Łącznik łamany 27"/>
          <p:cNvCxnSpPr>
            <a:stCxn id="7" idx="0"/>
          </p:cNvCxnSpPr>
          <p:nvPr/>
        </p:nvCxnSpPr>
        <p:spPr bwMode="auto">
          <a:xfrm>
            <a:off x="3851275" y="3594100"/>
            <a:ext cx="1152525" cy="1588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Prostokąt zaokrąglony 31"/>
          <p:cNvSpPr/>
          <p:nvPr/>
        </p:nvSpPr>
        <p:spPr bwMode="auto">
          <a:xfrm>
            <a:off x="2051720" y="2492896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4" name="Łącznik łamany 33"/>
          <p:cNvCxnSpPr>
            <a:stCxn id="7" idx="0"/>
            <a:endCxn id="68" idx="1"/>
          </p:cNvCxnSpPr>
          <p:nvPr/>
        </p:nvCxnSpPr>
        <p:spPr bwMode="auto">
          <a:xfrm>
            <a:off x="3849688" y="3594100"/>
            <a:ext cx="1154112" cy="2030413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Prostokąt zaokrąglony 41"/>
          <p:cNvSpPr/>
          <p:nvPr/>
        </p:nvSpPr>
        <p:spPr bwMode="auto">
          <a:xfrm>
            <a:off x="323850" y="4365625"/>
            <a:ext cx="1368425" cy="576263"/>
          </a:xfrm>
          <a:prstGeom prst="roundRect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bg1"/>
                </a:solidFill>
              </a:rPr>
              <a:t>Auxiliary Stream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bg1"/>
                </a:solidFill>
              </a:rPr>
              <a:t>Encoding</a:t>
            </a:r>
          </a:p>
        </p:txBody>
      </p:sp>
      <p:sp>
        <p:nvSpPr>
          <p:cNvPr id="44" name="Prostokąt zaokrąglony 43"/>
          <p:cNvSpPr/>
          <p:nvPr/>
        </p:nvSpPr>
        <p:spPr bwMode="auto">
          <a:xfrm>
            <a:off x="8748464" y="2852390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45" name="Prostokąt zaokrąglony 44"/>
          <p:cNvSpPr/>
          <p:nvPr/>
        </p:nvSpPr>
        <p:spPr bwMode="auto">
          <a:xfrm>
            <a:off x="8748464" y="2420342"/>
            <a:ext cx="216024" cy="14401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Prostokąt zaokrąglony 45"/>
          <p:cNvSpPr/>
          <p:nvPr/>
        </p:nvSpPr>
        <p:spPr bwMode="auto">
          <a:xfrm>
            <a:off x="8748464" y="2636366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0" name="Prostokąt zaokrąglony 59"/>
          <p:cNvSpPr/>
          <p:nvPr/>
        </p:nvSpPr>
        <p:spPr bwMode="auto">
          <a:xfrm>
            <a:off x="2051720" y="2060848"/>
            <a:ext cx="216024" cy="14401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1" name="pole tekstowe 60"/>
          <p:cNvSpPr txBox="1"/>
          <p:nvPr/>
        </p:nvSpPr>
        <p:spPr>
          <a:xfrm>
            <a:off x="2366963" y="4149725"/>
            <a:ext cx="17494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600">
                <a:solidFill>
                  <a:schemeClr val="tx1"/>
                </a:solidFill>
                <a:latin typeface="+mn-lt"/>
              </a:rPr>
              <a:t>Similar bandwidth:</a:t>
            </a:r>
          </a:p>
          <a:p>
            <a:pPr algn="ctr" eaLnBrk="0" hangingPunct="0">
              <a:defRPr/>
            </a:pPr>
            <a:r>
              <a:rPr lang="en-US" sz="1600">
                <a:solidFill>
                  <a:schemeClr val="tx1"/>
                </a:solidFill>
                <a:latin typeface="+mn-lt"/>
              </a:rPr>
              <a:t>2-6Mbit per client</a:t>
            </a:r>
          </a:p>
        </p:txBody>
      </p:sp>
      <p:pic>
        <p:nvPicPr>
          <p:cNvPr id="38953" name="Picture 4" descr="http://news.cnet.com/i/bto/20081022/S10_red_01_540x4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850" y="1798638"/>
            <a:ext cx="1295400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zaokrąglony 7"/>
          <p:cNvSpPr/>
          <p:nvPr/>
        </p:nvSpPr>
        <p:spPr bwMode="auto">
          <a:xfrm>
            <a:off x="5148263" y="1628775"/>
            <a:ext cx="1008062" cy="57626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Video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Decoding</a:t>
            </a:r>
          </a:p>
        </p:txBody>
      </p:sp>
      <p:sp>
        <p:nvSpPr>
          <p:cNvPr id="49" name="Prostokąt zaokrąglony 48"/>
          <p:cNvSpPr/>
          <p:nvPr/>
        </p:nvSpPr>
        <p:spPr bwMode="auto">
          <a:xfrm>
            <a:off x="5148263" y="2276475"/>
            <a:ext cx="1008062" cy="720725"/>
          </a:xfrm>
          <a:prstGeom prst="roundRect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bg1"/>
                </a:solidFill>
              </a:rPr>
              <a:t>Auxiliary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bg1"/>
                </a:solidFill>
              </a:rPr>
              <a:t>Stream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bg1"/>
                </a:solidFill>
              </a:rPr>
              <a:t>Decoding</a:t>
            </a:r>
          </a:p>
        </p:txBody>
      </p:sp>
      <p:sp>
        <p:nvSpPr>
          <p:cNvPr id="50" name="Prostokąt zaokrąglony 49"/>
          <p:cNvSpPr/>
          <p:nvPr/>
        </p:nvSpPr>
        <p:spPr bwMode="auto">
          <a:xfrm>
            <a:off x="6227763" y="1844675"/>
            <a:ext cx="1008062" cy="720725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 dirty="0" err="1">
                <a:solidFill>
                  <a:schemeClr val="tx1"/>
                </a:solidFill>
              </a:rPr>
              <a:t>Upsampling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8957" name="Picture 4" descr="http://news.cnet.com/i/bto/20081022/S10_red_01_540x4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850" y="5111750"/>
            <a:ext cx="12954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Prostokąt zaokrąglony 61"/>
          <p:cNvSpPr/>
          <p:nvPr/>
        </p:nvSpPr>
        <p:spPr bwMode="auto">
          <a:xfrm>
            <a:off x="5148263" y="4940300"/>
            <a:ext cx="1008062" cy="57626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Video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Decoding</a:t>
            </a:r>
          </a:p>
        </p:txBody>
      </p:sp>
      <p:sp>
        <p:nvSpPr>
          <p:cNvPr id="63" name="Prostokąt zaokrąglony 62"/>
          <p:cNvSpPr/>
          <p:nvPr/>
        </p:nvSpPr>
        <p:spPr bwMode="auto">
          <a:xfrm>
            <a:off x="8748464" y="6164758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4" name="Prostokąt zaokrąglony 63"/>
          <p:cNvSpPr/>
          <p:nvPr/>
        </p:nvSpPr>
        <p:spPr bwMode="auto">
          <a:xfrm>
            <a:off x="8748464" y="5732710"/>
            <a:ext cx="216024" cy="14401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5" name="Prostokąt zaokrąglony 64"/>
          <p:cNvSpPr/>
          <p:nvPr/>
        </p:nvSpPr>
        <p:spPr bwMode="auto">
          <a:xfrm>
            <a:off x="8748464" y="5948734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6" name="Prostokąt zaokrąglony 65"/>
          <p:cNvSpPr/>
          <p:nvPr/>
        </p:nvSpPr>
        <p:spPr bwMode="auto">
          <a:xfrm>
            <a:off x="5148263" y="5589588"/>
            <a:ext cx="1008062" cy="719137"/>
          </a:xfrm>
          <a:prstGeom prst="roundRect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bg1"/>
                </a:solidFill>
              </a:rPr>
              <a:t>Auxiliary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bg1"/>
                </a:solidFill>
              </a:rPr>
              <a:t>Stream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bg1"/>
                </a:solidFill>
              </a:rPr>
              <a:t>Decoding</a:t>
            </a:r>
          </a:p>
        </p:txBody>
      </p:sp>
      <p:sp>
        <p:nvSpPr>
          <p:cNvPr id="67" name="Prostokąt zaokrąglony 66"/>
          <p:cNvSpPr/>
          <p:nvPr/>
        </p:nvSpPr>
        <p:spPr bwMode="auto">
          <a:xfrm>
            <a:off x="6227763" y="5157788"/>
            <a:ext cx="1008062" cy="719137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Upsampling</a:t>
            </a:r>
          </a:p>
        </p:txBody>
      </p:sp>
      <p:sp>
        <p:nvSpPr>
          <p:cNvPr id="70" name="Prostokąt zaokrąglony 69"/>
          <p:cNvSpPr/>
          <p:nvPr/>
        </p:nvSpPr>
        <p:spPr bwMode="auto">
          <a:xfrm>
            <a:off x="5148263" y="3284538"/>
            <a:ext cx="1008062" cy="5762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Video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Decoding</a:t>
            </a:r>
          </a:p>
        </p:txBody>
      </p:sp>
      <p:sp>
        <p:nvSpPr>
          <p:cNvPr id="71" name="Prostokąt zaokrąglony 70"/>
          <p:cNvSpPr/>
          <p:nvPr/>
        </p:nvSpPr>
        <p:spPr bwMode="auto">
          <a:xfrm>
            <a:off x="8748464" y="4508574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2" name="Prostokąt zaokrąglony 71"/>
          <p:cNvSpPr/>
          <p:nvPr/>
        </p:nvSpPr>
        <p:spPr bwMode="auto">
          <a:xfrm>
            <a:off x="8748464" y="4076526"/>
            <a:ext cx="216024" cy="14401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3" name="Prostokąt zaokrąglony 72"/>
          <p:cNvSpPr/>
          <p:nvPr/>
        </p:nvSpPr>
        <p:spPr bwMode="auto">
          <a:xfrm>
            <a:off x="8748464" y="4292550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4" name="Prostokąt zaokrąglony 73"/>
          <p:cNvSpPr/>
          <p:nvPr/>
        </p:nvSpPr>
        <p:spPr bwMode="auto">
          <a:xfrm>
            <a:off x="5148263" y="3932238"/>
            <a:ext cx="1008062" cy="720725"/>
          </a:xfrm>
          <a:prstGeom prst="roundRect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bg1"/>
                </a:solidFill>
              </a:rPr>
              <a:t>Auxiliary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bg1"/>
                </a:solidFill>
              </a:rPr>
              <a:t>Stream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bg1"/>
                </a:solidFill>
              </a:rPr>
              <a:t>Decoding</a:t>
            </a:r>
          </a:p>
        </p:txBody>
      </p:sp>
      <p:sp>
        <p:nvSpPr>
          <p:cNvPr id="75" name="Prostokąt zaokrąglony 74"/>
          <p:cNvSpPr/>
          <p:nvPr/>
        </p:nvSpPr>
        <p:spPr bwMode="auto">
          <a:xfrm>
            <a:off x="6227763" y="3500438"/>
            <a:ext cx="1008062" cy="720725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Upsampling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auto">
          <a:xfrm>
            <a:off x="2987675" y="1125538"/>
            <a:ext cx="3168650" cy="947737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2124075" y="1373188"/>
            <a:ext cx="7858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+mn-lt"/>
              </a:rPr>
              <a:t>Client</a:t>
            </a:r>
          </a:p>
        </p:txBody>
      </p:sp>
      <p:sp>
        <p:nvSpPr>
          <p:cNvPr id="39939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dirty="0" smtClean="0"/>
              <a:t>Client-side extra applications</a:t>
            </a:r>
          </a:p>
        </p:txBody>
      </p:sp>
      <p:pic>
        <p:nvPicPr>
          <p:cNvPr id="39940" name="Picture 4" descr="http://news.cnet.com/i/bto/20081022/S10_red_01_540x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0500" y="1276350"/>
            <a:ext cx="81438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zaokrąglony 5"/>
          <p:cNvSpPr/>
          <p:nvPr/>
        </p:nvSpPr>
        <p:spPr bwMode="auto">
          <a:xfrm>
            <a:off x="3078163" y="1169988"/>
            <a:ext cx="633412" cy="36195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900">
                <a:solidFill>
                  <a:schemeClr val="tx1"/>
                </a:solidFill>
              </a:rPr>
              <a:t>Video </a:t>
            </a:r>
          </a:p>
          <a:p>
            <a:pPr algn="ctr" eaLnBrk="0" hangingPunct="0">
              <a:defRPr/>
            </a:pPr>
            <a:r>
              <a:rPr lang="en-US" sz="900">
                <a:solidFill>
                  <a:schemeClr val="tx1"/>
                </a:solidFill>
              </a:rPr>
              <a:t>Decoding</a:t>
            </a:r>
          </a:p>
        </p:txBody>
      </p:sp>
      <p:sp>
        <p:nvSpPr>
          <p:cNvPr id="7" name="Prostokąt zaokrąglony 6"/>
          <p:cNvSpPr/>
          <p:nvPr/>
        </p:nvSpPr>
        <p:spPr bwMode="auto">
          <a:xfrm>
            <a:off x="3078163" y="1576388"/>
            <a:ext cx="633412" cy="452437"/>
          </a:xfrm>
          <a:prstGeom prst="roundRect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900">
                <a:solidFill>
                  <a:schemeClr val="bg1"/>
                </a:solidFill>
              </a:rPr>
              <a:t>Auxiliary </a:t>
            </a:r>
          </a:p>
          <a:p>
            <a:pPr algn="ctr" eaLnBrk="0" hangingPunct="0">
              <a:defRPr/>
            </a:pPr>
            <a:r>
              <a:rPr lang="en-US" sz="900">
                <a:solidFill>
                  <a:schemeClr val="bg1"/>
                </a:solidFill>
              </a:rPr>
              <a:t>Stream </a:t>
            </a:r>
          </a:p>
          <a:p>
            <a:pPr algn="ctr" eaLnBrk="0" hangingPunct="0">
              <a:defRPr/>
            </a:pPr>
            <a:r>
              <a:rPr lang="en-US" sz="900">
                <a:solidFill>
                  <a:schemeClr val="bg1"/>
                </a:solidFill>
              </a:rPr>
              <a:t>Decoding</a:t>
            </a:r>
          </a:p>
        </p:txBody>
      </p:sp>
      <p:sp>
        <p:nvSpPr>
          <p:cNvPr id="36" name="Prostokąt 35"/>
          <p:cNvSpPr/>
          <p:nvPr/>
        </p:nvSpPr>
        <p:spPr bwMode="auto">
          <a:xfrm>
            <a:off x="2051050" y="1052513"/>
            <a:ext cx="4392613" cy="1081087"/>
          </a:xfrm>
          <a:prstGeom prst="rect">
            <a:avLst/>
          </a:prstGeom>
          <a:solidFill>
            <a:schemeClr val="bg1"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latin typeface="+mn-lt"/>
            </a:endParaRPr>
          </a:p>
        </p:txBody>
      </p:sp>
      <p:pic>
        <p:nvPicPr>
          <p:cNvPr id="3994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2698750"/>
            <a:ext cx="4249738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698750"/>
            <a:ext cx="4249738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411163" y="6092825"/>
            <a:ext cx="381000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+mn-lt"/>
              </a:rPr>
              <a:t>2x upsampled video using</a:t>
            </a:r>
          </a:p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+mn-lt"/>
              </a:rPr>
              <a:t>depth/motion encoded with H.264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5295900" y="6096000"/>
            <a:ext cx="26320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+mn-lt"/>
              </a:rPr>
              <a:t>Ours (same bandwidth)</a:t>
            </a:r>
          </a:p>
        </p:txBody>
      </p:sp>
      <p:cxnSp>
        <p:nvCxnSpPr>
          <p:cNvPr id="18" name="Łącznik łamany 17"/>
          <p:cNvCxnSpPr>
            <a:stCxn id="8" idx="2"/>
            <a:endCxn id="39945" idx="0"/>
          </p:cNvCxnSpPr>
          <p:nvPr/>
        </p:nvCxnSpPr>
        <p:spPr bwMode="auto">
          <a:xfrm rot="16200000" flipH="1">
            <a:off x="5189142" y="1191022"/>
            <a:ext cx="782637" cy="2232818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Łącznik łamany 18"/>
          <p:cNvCxnSpPr>
            <a:stCxn id="8" idx="2"/>
            <a:endCxn id="39944" idx="0"/>
          </p:cNvCxnSpPr>
          <p:nvPr/>
        </p:nvCxnSpPr>
        <p:spPr bwMode="auto">
          <a:xfrm rot="5400000">
            <a:off x="3028555" y="1263253"/>
            <a:ext cx="782637" cy="2088357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Prostokąt zaokrąglony 7"/>
          <p:cNvSpPr/>
          <p:nvPr/>
        </p:nvSpPr>
        <p:spPr bwMode="auto">
          <a:xfrm>
            <a:off x="3563938" y="1196975"/>
            <a:ext cx="1800225" cy="719138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</a:rPr>
              <a:t>Spatio-temporal</a:t>
            </a:r>
          </a:p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</a:rPr>
              <a:t>Upsampling</a:t>
            </a:r>
            <a:r>
              <a:rPr lang="en-US" sz="2000" baseline="30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7" name="pole tekstowe 36"/>
          <p:cNvSpPr txBox="1"/>
          <p:nvPr/>
        </p:nvSpPr>
        <p:spPr>
          <a:xfrm>
            <a:off x="6732588" y="1125538"/>
            <a:ext cx="25923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aseline="30000" dirty="0">
                <a:solidFill>
                  <a:schemeClr val="tx1"/>
                </a:solidFill>
                <a:latin typeface="+mn-lt"/>
              </a:rPr>
              <a:t>1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[Herzog et al. 2010]</a:t>
            </a:r>
          </a:p>
        </p:txBody>
      </p:sp>
      <p:grpSp>
        <p:nvGrpSpPr>
          <p:cNvPr id="35" name="Grupa 34"/>
          <p:cNvGrpSpPr/>
          <p:nvPr/>
        </p:nvGrpSpPr>
        <p:grpSpPr>
          <a:xfrm>
            <a:off x="5220072" y="1628800"/>
            <a:ext cx="2160240" cy="2160240"/>
            <a:chOff x="5220072" y="1628800"/>
            <a:chExt cx="2160240" cy="2160240"/>
          </a:xfrm>
        </p:grpSpPr>
        <p:grpSp>
          <p:nvGrpSpPr>
            <p:cNvPr id="27" name="Grupa 26"/>
            <p:cNvGrpSpPr/>
            <p:nvPr/>
          </p:nvGrpSpPr>
          <p:grpSpPr>
            <a:xfrm>
              <a:off x="5220072" y="1628800"/>
              <a:ext cx="2160240" cy="2160240"/>
              <a:chOff x="6732240" y="1556792"/>
              <a:chExt cx="2160240" cy="2160240"/>
            </a:xfrm>
          </p:grpSpPr>
          <p:sp>
            <p:nvSpPr>
              <p:cNvPr id="26" name="Objaśnienie prostokątne 25"/>
              <p:cNvSpPr/>
              <p:nvPr/>
            </p:nvSpPr>
            <p:spPr bwMode="auto">
              <a:xfrm>
                <a:off x="6732240" y="1556792"/>
                <a:ext cx="2160240" cy="2160240"/>
              </a:xfrm>
              <a:prstGeom prst="wedgeRectCallout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804248" y="1628800"/>
                <a:ext cx="2016224" cy="2016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30" name="Łącznik prosty ze strzałką 29"/>
            <p:cNvCxnSpPr/>
            <p:nvPr/>
          </p:nvCxnSpPr>
          <p:spPr bwMode="auto">
            <a:xfrm>
              <a:off x="5940152" y="2780928"/>
              <a:ext cx="288032" cy="216024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Łącznik prosty ze strzałką 31"/>
            <p:cNvCxnSpPr/>
            <p:nvPr/>
          </p:nvCxnSpPr>
          <p:spPr bwMode="auto">
            <a:xfrm rot="10800000">
              <a:off x="6272896" y="3024248"/>
              <a:ext cx="288032" cy="216024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dirty="0" smtClean="0"/>
              <a:t>Our solution – server-side</a:t>
            </a:r>
          </a:p>
        </p:txBody>
      </p:sp>
      <p:sp>
        <p:nvSpPr>
          <p:cNvPr id="9" name="Prostokąt 8"/>
          <p:cNvSpPr/>
          <p:nvPr/>
        </p:nvSpPr>
        <p:spPr bwMode="auto">
          <a:xfrm>
            <a:off x="250825" y="1620838"/>
            <a:ext cx="865188" cy="18002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Renderer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Łącznik prosty ze strzałką 6"/>
          <p:cNvCxnSpPr/>
          <p:nvPr/>
        </p:nvCxnSpPr>
        <p:spPr bwMode="auto">
          <a:xfrm>
            <a:off x="1116013" y="1908175"/>
            <a:ext cx="360362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Prostokąt zaokrąglony 7"/>
          <p:cNvSpPr/>
          <p:nvPr/>
        </p:nvSpPr>
        <p:spPr bwMode="auto">
          <a:xfrm>
            <a:off x="1476375" y="1484313"/>
            <a:ext cx="1008063" cy="865187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High-res.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attribute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buffers</a:t>
            </a:r>
          </a:p>
        </p:txBody>
      </p:sp>
      <p:sp>
        <p:nvSpPr>
          <p:cNvPr id="10" name="Prostokąt zaokrąglony 9"/>
          <p:cNvSpPr/>
          <p:nvPr/>
        </p:nvSpPr>
        <p:spPr bwMode="auto">
          <a:xfrm>
            <a:off x="1476375" y="2700338"/>
            <a:ext cx="1295400" cy="576262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Low-res.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jittered frame</a:t>
            </a:r>
          </a:p>
        </p:txBody>
      </p:sp>
      <p:cxnSp>
        <p:nvCxnSpPr>
          <p:cNvPr id="11" name="Łącznik prosty ze strzałką 10"/>
          <p:cNvCxnSpPr/>
          <p:nvPr/>
        </p:nvCxnSpPr>
        <p:spPr bwMode="auto">
          <a:xfrm>
            <a:off x="1116013" y="2987675"/>
            <a:ext cx="360362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Prostokąt 11"/>
          <p:cNvSpPr/>
          <p:nvPr/>
        </p:nvSpPr>
        <p:spPr bwMode="auto">
          <a:xfrm>
            <a:off x="1619250" y="4716463"/>
            <a:ext cx="1008063" cy="576262"/>
          </a:xfrm>
          <a:prstGeom prst="rect">
            <a:avLst/>
          </a:prstGeom>
          <a:solidFill>
            <a:schemeClr val="accent4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H.264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Encoder</a:t>
            </a:r>
          </a:p>
        </p:txBody>
      </p:sp>
      <p:cxnSp>
        <p:nvCxnSpPr>
          <p:cNvPr id="14" name="Łącznik prosty ze strzałką 13"/>
          <p:cNvCxnSpPr>
            <a:endCxn id="12" idx="0"/>
          </p:cNvCxnSpPr>
          <p:nvPr/>
        </p:nvCxnSpPr>
        <p:spPr bwMode="auto">
          <a:xfrm rot="5400000">
            <a:off x="1403350" y="3995738"/>
            <a:ext cx="1439863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>
            <a:stCxn id="9" idx="2"/>
          </p:cNvCxnSpPr>
          <p:nvPr/>
        </p:nvCxnSpPr>
        <p:spPr bwMode="auto">
          <a:xfrm rot="5400000">
            <a:off x="-794" y="4104482"/>
            <a:ext cx="13684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Prostokąt zaokrąglony 25"/>
          <p:cNvSpPr/>
          <p:nvPr/>
        </p:nvSpPr>
        <p:spPr bwMode="auto">
          <a:xfrm>
            <a:off x="179388" y="4787900"/>
            <a:ext cx="1008062" cy="504825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Camera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matrix</a:t>
            </a:r>
          </a:p>
        </p:txBody>
      </p:sp>
      <p:cxnSp>
        <p:nvCxnSpPr>
          <p:cNvPr id="36" name="Łącznik prosty 35"/>
          <p:cNvCxnSpPr/>
          <p:nvPr/>
        </p:nvCxnSpPr>
        <p:spPr bwMode="auto">
          <a:xfrm>
            <a:off x="323850" y="6011863"/>
            <a:ext cx="8496300" cy="0"/>
          </a:xfrm>
          <a:prstGeom prst="line">
            <a:avLst/>
          </a:prstGeom>
          <a:ln>
            <a:prstDash val="dash"/>
            <a:headEnd type="none" w="med" len="med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pole tekstowe 39"/>
          <p:cNvSpPr txBox="1"/>
          <p:nvPr/>
        </p:nvSpPr>
        <p:spPr>
          <a:xfrm>
            <a:off x="3521075" y="6084888"/>
            <a:ext cx="1914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Client side</a:t>
            </a:r>
          </a:p>
        </p:txBody>
      </p:sp>
      <p:cxnSp>
        <p:nvCxnSpPr>
          <p:cNvPr id="44" name="Łącznik prosty ze strzałką 43"/>
          <p:cNvCxnSpPr/>
          <p:nvPr/>
        </p:nvCxnSpPr>
        <p:spPr bwMode="auto">
          <a:xfrm rot="5400000">
            <a:off x="358775" y="5616575"/>
            <a:ext cx="649288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Łącznik prosty ze strzałką 46"/>
          <p:cNvCxnSpPr>
            <a:stCxn id="12" idx="2"/>
          </p:cNvCxnSpPr>
          <p:nvPr/>
        </p:nvCxnSpPr>
        <p:spPr bwMode="auto">
          <a:xfrm rot="5400000">
            <a:off x="1799432" y="5615781"/>
            <a:ext cx="647700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7" name="Grupa 36"/>
          <p:cNvGrpSpPr>
            <a:grpSpLocks/>
          </p:cNvGrpSpPr>
          <p:nvPr/>
        </p:nvGrpSpPr>
        <p:grpSpPr bwMode="auto">
          <a:xfrm>
            <a:off x="3348038" y="2052638"/>
            <a:ext cx="4319587" cy="3311525"/>
            <a:chOff x="3275856" y="1340768"/>
            <a:chExt cx="4320480" cy="3312368"/>
          </a:xfrm>
        </p:grpSpPr>
        <p:sp>
          <p:nvSpPr>
            <p:cNvPr id="34" name="Objaśnienie prostokątne 33"/>
            <p:cNvSpPr/>
            <p:nvPr/>
          </p:nvSpPr>
          <p:spPr bwMode="auto">
            <a:xfrm rot="5400000">
              <a:off x="3779912" y="836712"/>
              <a:ext cx="3312368" cy="4320480"/>
            </a:xfrm>
            <a:prstGeom prst="wedgeRectCallou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4200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9872" y="1484784"/>
              <a:ext cx="4030538" cy="3024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3" name="Grupa 32"/>
          <p:cNvGrpSpPr>
            <a:grpSpLocks/>
          </p:cNvGrpSpPr>
          <p:nvPr/>
        </p:nvGrpSpPr>
        <p:grpSpPr bwMode="auto">
          <a:xfrm>
            <a:off x="2987675" y="333375"/>
            <a:ext cx="3744913" cy="5616575"/>
            <a:chOff x="3347864" y="-1035496"/>
            <a:chExt cx="3744416" cy="5616624"/>
          </a:xfrm>
        </p:grpSpPr>
        <p:sp>
          <p:nvSpPr>
            <p:cNvPr id="32" name="Objaśnienie prostokątne 31"/>
            <p:cNvSpPr/>
            <p:nvPr/>
          </p:nvSpPr>
          <p:spPr bwMode="auto">
            <a:xfrm rot="5400000">
              <a:off x="2411760" y="-99392"/>
              <a:ext cx="5616624" cy="3744416"/>
            </a:xfrm>
            <a:prstGeom prst="wedgeRectCallou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4200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91880" y="1844823"/>
              <a:ext cx="3456384" cy="2595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0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91880" y="-891480"/>
              <a:ext cx="3463235" cy="2664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upa 45"/>
          <p:cNvGrpSpPr>
            <a:grpSpLocks/>
          </p:cNvGrpSpPr>
          <p:nvPr/>
        </p:nvGrpSpPr>
        <p:grpSpPr bwMode="auto">
          <a:xfrm>
            <a:off x="2484438" y="1412875"/>
            <a:ext cx="6545262" cy="3529013"/>
            <a:chOff x="2483768" y="1412776"/>
            <a:chExt cx="6545932" cy="3528392"/>
          </a:xfrm>
        </p:grpSpPr>
        <p:grpSp>
          <p:nvGrpSpPr>
            <p:cNvPr id="43026" name="Grupa 31"/>
            <p:cNvGrpSpPr>
              <a:grpSpLocks/>
            </p:cNvGrpSpPr>
            <p:nvPr/>
          </p:nvGrpSpPr>
          <p:grpSpPr bwMode="auto">
            <a:xfrm>
              <a:off x="4499992" y="1412776"/>
              <a:ext cx="4529708" cy="3528392"/>
              <a:chOff x="4499992" y="1412776"/>
              <a:chExt cx="4529708" cy="3528392"/>
            </a:xfrm>
          </p:grpSpPr>
          <p:sp>
            <p:nvSpPr>
              <p:cNvPr id="31" name="Objaśnienie prostokątne 30"/>
              <p:cNvSpPr/>
              <p:nvPr/>
            </p:nvSpPr>
            <p:spPr bwMode="auto">
              <a:xfrm rot="5400000">
                <a:off x="5000704" y="912172"/>
                <a:ext cx="3528392" cy="4529601"/>
              </a:xfrm>
              <a:prstGeom prst="wedgeRectCallout">
                <a:avLst>
                  <a:gd name="adj1" fmla="val -21193"/>
                  <a:gd name="adj2" fmla="val 59977"/>
                </a:avLst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600" dirty="0">
                    <a:solidFill>
                      <a:schemeClr val="tx1"/>
                    </a:solidFill>
                  </a:rPr>
                  <a:t>      </a:t>
                </a:r>
              </a:p>
            </p:txBody>
          </p:sp>
          <p:pic>
            <p:nvPicPr>
              <p:cNvPr id="43033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644008" y="1556792"/>
                <a:ext cx="4245989" cy="3240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3027" name="Grupa 44"/>
            <p:cNvGrpSpPr>
              <a:grpSpLocks/>
            </p:cNvGrpSpPr>
            <p:nvPr/>
          </p:nvGrpSpPr>
          <p:grpSpPr bwMode="auto">
            <a:xfrm>
              <a:off x="2483768" y="1620089"/>
              <a:ext cx="1512168" cy="1800200"/>
              <a:chOff x="2483768" y="1620089"/>
              <a:chExt cx="1512168" cy="1800200"/>
            </a:xfrm>
          </p:grpSpPr>
          <p:grpSp>
            <p:nvGrpSpPr>
              <p:cNvPr id="43028" name="Grupa 42"/>
              <p:cNvGrpSpPr>
                <a:grpSpLocks/>
              </p:cNvGrpSpPr>
              <p:nvPr/>
            </p:nvGrpSpPr>
            <p:grpSpPr bwMode="auto">
              <a:xfrm>
                <a:off x="2483768" y="1620089"/>
                <a:ext cx="1512168" cy="1800200"/>
                <a:chOff x="2483768" y="1620089"/>
                <a:chExt cx="1512168" cy="1800200"/>
              </a:xfrm>
            </p:grpSpPr>
            <p:sp>
              <p:nvSpPr>
                <p:cNvPr id="49" name="Prostokąt 48"/>
                <p:cNvSpPr/>
                <p:nvPr/>
              </p:nvSpPr>
              <p:spPr bwMode="auto">
                <a:xfrm>
                  <a:off x="3060089" y="1620703"/>
                  <a:ext cx="935134" cy="1799908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1600" dirty="0">
                      <a:solidFill>
                        <a:schemeClr val="tx1"/>
                      </a:solidFill>
                    </a:rPr>
                    <a:t>Edge</a:t>
                  </a:r>
                </a:p>
                <a:p>
                  <a:pPr algn="ctr" eaLnBrk="0" hangingPunct="0">
                    <a:defRPr/>
                  </a:pPr>
                  <a:r>
                    <a:rPr lang="en-US" sz="1600" dirty="0">
                      <a:solidFill>
                        <a:schemeClr val="tx1"/>
                      </a:solidFill>
                    </a:rPr>
                    <a:t>detection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50" name="Łącznik prosty ze strzałką 49"/>
                <p:cNvCxnSpPr/>
                <p:nvPr/>
              </p:nvCxnSpPr>
              <p:spPr bwMode="auto">
                <a:xfrm>
                  <a:off x="2483768" y="1907989"/>
                  <a:ext cx="576321" cy="1588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" name="Łącznik prosty ze strzałką 38"/>
              <p:cNvCxnSpPr/>
              <p:nvPr/>
            </p:nvCxnSpPr>
            <p:spPr bwMode="auto">
              <a:xfrm>
                <a:off x="2771134" y="2996823"/>
                <a:ext cx="288955" cy="1588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3010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dirty="0" smtClean="0"/>
              <a:t>Our solution – server-side</a:t>
            </a:r>
          </a:p>
        </p:txBody>
      </p:sp>
      <p:sp>
        <p:nvSpPr>
          <p:cNvPr id="9" name="Prostokąt 8"/>
          <p:cNvSpPr/>
          <p:nvPr/>
        </p:nvSpPr>
        <p:spPr bwMode="auto">
          <a:xfrm>
            <a:off x="250825" y="1620838"/>
            <a:ext cx="865188" cy="18002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Renderer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Łącznik prosty ze strzałką 6"/>
          <p:cNvCxnSpPr/>
          <p:nvPr/>
        </p:nvCxnSpPr>
        <p:spPr bwMode="auto">
          <a:xfrm>
            <a:off x="1116013" y="1908175"/>
            <a:ext cx="360362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Prostokąt zaokrąglony 9"/>
          <p:cNvSpPr/>
          <p:nvPr/>
        </p:nvSpPr>
        <p:spPr bwMode="auto">
          <a:xfrm>
            <a:off x="1476375" y="2700338"/>
            <a:ext cx="1295400" cy="576262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Low-res.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jittered frame</a:t>
            </a:r>
          </a:p>
        </p:txBody>
      </p:sp>
      <p:cxnSp>
        <p:nvCxnSpPr>
          <p:cNvPr id="11" name="Łącznik prosty ze strzałką 10"/>
          <p:cNvCxnSpPr/>
          <p:nvPr/>
        </p:nvCxnSpPr>
        <p:spPr bwMode="auto">
          <a:xfrm>
            <a:off x="1116013" y="2987675"/>
            <a:ext cx="360362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Prostokąt 11"/>
          <p:cNvSpPr/>
          <p:nvPr/>
        </p:nvSpPr>
        <p:spPr bwMode="auto">
          <a:xfrm>
            <a:off x="1619250" y="4716463"/>
            <a:ext cx="1008063" cy="576262"/>
          </a:xfrm>
          <a:prstGeom prst="rect">
            <a:avLst/>
          </a:prstGeom>
          <a:solidFill>
            <a:schemeClr val="accent4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H.264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Encoder</a:t>
            </a:r>
          </a:p>
        </p:txBody>
      </p:sp>
      <p:cxnSp>
        <p:nvCxnSpPr>
          <p:cNvPr id="14" name="Łącznik prosty ze strzałką 13"/>
          <p:cNvCxnSpPr>
            <a:endCxn id="12" idx="0"/>
          </p:cNvCxnSpPr>
          <p:nvPr/>
        </p:nvCxnSpPr>
        <p:spPr bwMode="auto">
          <a:xfrm rot="5400000">
            <a:off x="1403350" y="3995738"/>
            <a:ext cx="1439863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>
            <a:stCxn id="9" idx="2"/>
          </p:cNvCxnSpPr>
          <p:nvPr/>
        </p:nvCxnSpPr>
        <p:spPr bwMode="auto">
          <a:xfrm rot="5400000">
            <a:off x="-794" y="4104482"/>
            <a:ext cx="13684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Prostokąt zaokrąglony 25"/>
          <p:cNvSpPr/>
          <p:nvPr/>
        </p:nvSpPr>
        <p:spPr bwMode="auto">
          <a:xfrm>
            <a:off x="179388" y="4787900"/>
            <a:ext cx="1008062" cy="504825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Camera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matrix</a:t>
            </a:r>
          </a:p>
        </p:txBody>
      </p:sp>
      <p:cxnSp>
        <p:nvCxnSpPr>
          <p:cNvPr id="36" name="Łącznik prosty 35"/>
          <p:cNvCxnSpPr/>
          <p:nvPr/>
        </p:nvCxnSpPr>
        <p:spPr bwMode="auto">
          <a:xfrm>
            <a:off x="323850" y="6011863"/>
            <a:ext cx="8496300" cy="0"/>
          </a:xfrm>
          <a:prstGeom prst="line">
            <a:avLst/>
          </a:prstGeom>
          <a:ln>
            <a:prstDash val="dash"/>
            <a:headEnd type="none" w="med" len="med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Łącznik prosty ze strzałką 43"/>
          <p:cNvCxnSpPr/>
          <p:nvPr/>
        </p:nvCxnSpPr>
        <p:spPr bwMode="auto">
          <a:xfrm rot="5400000">
            <a:off x="358775" y="5616575"/>
            <a:ext cx="649288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Łącznik prosty ze strzałką 46"/>
          <p:cNvCxnSpPr>
            <a:stCxn id="12" idx="2"/>
          </p:cNvCxnSpPr>
          <p:nvPr/>
        </p:nvCxnSpPr>
        <p:spPr bwMode="auto">
          <a:xfrm rot="5400000">
            <a:off x="1799432" y="5615781"/>
            <a:ext cx="647700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Prostokąt zaokrąglony 28"/>
          <p:cNvSpPr/>
          <p:nvPr/>
        </p:nvSpPr>
        <p:spPr bwMode="auto">
          <a:xfrm>
            <a:off x="1476375" y="1484313"/>
            <a:ext cx="1008063" cy="865187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High-res.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attribute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buffers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554163"/>
            <a:ext cx="4249737" cy="324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D:\frames005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554163"/>
            <a:ext cx="4249737" cy="324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pole tekstowe 47"/>
          <p:cNvSpPr txBox="1"/>
          <p:nvPr/>
        </p:nvSpPr>
        <p:spPr>
          <a:xfrm>
            <a:off x="3521075" y="6084888"/>
            <a:ext cx="1914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Client side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ole tekstowe 54"/>
          <p:cNvSpPr txBox="1"/>
          <p:nvPr/>
        </p:nvSpPr>
        <p:spPr>
          <a:xfrm>
            <a:off x="3521075" y="6084888"/>
            <a:ext cx="1914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Client side</a:t>
            </a:r>
          </a:p>
        </p:txBody>
      </p:sp>
      <p:sp>
        <p:nvSpPr>
          <p:cNvPr id="44034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dirty="0" smtClean="0"/>
              <a:t>Our solution – server-side</a:t>
            </a:r>
          </a:p>
        </p:txBody>
      </p:sp>
      <p:sp>
        <p:nvSpPr>
          <p:cNvPr id="9" name="Prostokąt 8"/>
          <p:cNvSpPr/>
          <p:nvPr/>
        </p:nvSpPr>
        <p:spPr bwMode="auto">
          <a:xfrm>
            <a:off x="250825" y="1620838"/>
            <a:ext cx="865188" cy="18002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Renderer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Łącznik prosty ze strzałką 6"/>
          <p:cNvCxnSpPr/>
          <p:nvPr/>
        </p:nvCxnSpPr>
        <p:spPr bwMode="auto">
          <a:xfrm>
            <a:off x="1116013" y="1908175"/>
            <a:ext cx="360362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Prostokąt zaokrąglony 9"/>
          <p:cNvSpPr/>
          <p:nvPr/>
        </p:nvSpPr>
        <p:spPr bwMode="auto">
          <a:xfrm>
            <a:off x="1476375" y="2700338"/>
            <a:ext cx="1295400" cy="576262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Low-res.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jittered frame</a:t>
            </a:r>
          </a:p>
        </p:txBody>
      </p:sp>
      <p:cxnSp>
        <p:nvCxnSpPr>
          <p:cNvPr id="11" name="Łącznik prosty ze strzałką 10"/>
          <p:cNvCxnSpPr/>
          <p:nvPr/>
        </p:nvCxnSpPr>
        <p:spPr bwMode="auto">
          <a:xfrm>
            <a:off x="1116013" y="2987675"/>
            <a:ext cx="360362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Prostokąt 11"/>
          <p:cNvSpPr/>
          <p:nvPr/>
        </p:nvSpPr>
        <p:spPr bwMode="auto">
          <a:xfrm>
            <a:off x="1619250" y="4716463"/>
            <a:ext cx="1008063" cy="576262"/>
          </a:xfrm>
          <a:prstGeom prst="rect">
            <a:avLst/>
          </a:prstGeom>
          <a:solidFill>
            <a:schemeClr val="accent4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H.264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Encoder</a:t>
            </a:r>
          </a:p>
        </p:txBody>
      </p:sp>
      <p:cxnSp>
        <p:nvCxnSpPr>
          <p:cNvPr id="14" name="Łącznik prosty ze strzałką 13"/>
          <p:cNvCxnSpPr>
            <a:endCxn id="12" idx="0"/>
          </p:cNvCxnSpPr>
          <p:nvPr/>
        </p:nvCxnSpPr>
        <p:spPr bwMode="auto">
          <a:xfrm rot="5400000">
            <a:off x="1403350" y="3995738"/>
            <a:ext cx="1439863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>
            <a:stCxn id="9" idx="2"/>
          </p:cNvCxnSpPr>
          <p:nvPr/>
        </p:nvCxnSpPr>
        <p:spPr bwMode="auto">
          <a:xfrm rot="5400000">
            <a:off x="-794" y="4104482"/>
            <a:ext cx="13684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Prostokąt zaokrąglony 25"/>
          <p:cNvSpPr/>
          <p:nvPr/>
        </p:nvSpPr>
        <p:spPr bwMode="auto">
          <a:xfrm>
            <a:off x="179388" y="4787900"/>
            <a:ext cx="1008062" cy="504825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Camera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matrix</a:t>
            </a:r>
          </a:p>
        </p:txBody>
      </p:sp>
      <p:cxnSp>
        <p:nvCxnSpPr>
          <p:cNvPr id="36" name="Łącznik prosty 35"/>
          <p:cNvCxnSpPr/>
          <p:nvPr/>
        </p:nvCxnSpPr>
        <p:spPr bwMode="auto">
          <a:xfrm>
            <a:off x="323850" y="6011863"/>
            <a:ext cx="8496300" cy="0"/>
          </a:xfrm>
          <a:prstGeom prst="line">
            <a:avLst/>
          </a:prstGeom>
          <a:ln>
            <a:prstDash val="dash"/>
            <a:headEnd type="none" w="med" len="med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Łącznik prosty ze strzałką 43"/>
          <p:cNvCxnSpPr/>
          <p:nvPr/>
        </p:nvCxnSpPr>
        <p:spPr bwMode="auto">
          <a:xfrm rot="5400000">
            <a:off x="358775" y="5616575"/>
            <a:ext cx="649288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Łącznik prosty ze strzałką 46"/>
          <p:cNvCxnSpPr>
            <a:stCxn id="12" idx="2"/>
          </p:cNvCxnSpPr>
          <p:nvPr/>
        </p:nvCxnSpPr>
        <p:spPr bwMode="auto">
          <a:xfrm rot="5400000">
            <a:off x="1799432" y="5615781"/>
            <a:ext cx="647700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Prostokąt 48"/>
          <p:cNvSpPr/>
          <p:nvPr/>
        </p:nvSpPr>
        <p:spPr bwMode="auto">
          <a:xfrm>
            <a:off x="3059113" y="1620838"/>
            <a:ext cx="936625" cy="18002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Edge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detection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0" name="Łącznik prosty ze strzałką 49"/>
          <p:cNvCxnSpPr/>
          <p:nvPr/>
        </p:nvCxnSpPr>
        <p:spPr bwMode="auto">
          <a:xfrm>
            <a:off x="2484438" y="1908175"/>
            <a:ext cx="57467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6" name="Prostokąt zaokrąglony 85"/>
          <p:cNvSpPr/>
          <p:nvPr/>
        </p:nvSpPr>
        <p:spPr bwMode="auto">
          <a:xfrm>
            <a:off x="1476375" y="1484313"/>
            <a:ext cx="1008063" cy="865187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High-res.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attribute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buffers</a:t>
            </a:r>
          </a:p>
        </p:txBody>
      </p:sp>
      <p:cxnSp>
        <p:nvCxnSpPr>
          <p:cNvPr id="30" name="Łącznik prosty ze strzałką 29"/>
          <p:cNvCxnSpPr/>
          <p:nvPr/>
        </p:nvCxnSpPr>
        <p:spPr bwMode="auto">
          <a:xfrm>
            <a:off x="2771775" y="2997200"/>
            <a:ext cx="287338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Prostokąt 51"/>
          <p:cNvSpPr/>
          <p:nvPr/>
        </p:nvSpPr>
        <p:spPr bwMode="auto">
          <a:xfrm>
            <a:off x="0" y="1125538"/>
            <a:ext cx="4140200" cy="4824412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57" name="Grupa 56"/>
          <p:cNvGrpSpPr>
            <a:grpSpLocks/>
          </p:cNvGrpSpPr>
          <p:nvPr/>
        </p:nvGrpSpPr>
        <p:grpSpPr bwMode="auto">
          <a:xfrm>
            <a:off x="4427538" y="908050"/>
            <a:ext cx="4465637" cy="5834063"/>
            <a:chOff x="4427984" y="620688"/>
            <a:chExt cx="4464496" cy="5832648"/>
          </a:xfrm>
        </p:grpSpPr>
        <p:grpSp>
          <p:nvGrpSpPr>
            <p:cNvPr id="44052" name="Grupa 45"/>
            <p:cNvGrpSpPr>
              <a:grpSpLocks/>
            </p:cNvGrpSpPr>
            <p:nvPr/>
          </p:nvGrpSpPr>
          <p:grpSpPr bwMode="auto">
            <a:xfrm>
              <a:off x="4427984" y="620688"/>
              <a:ext cx="4464496" cy="5832648"/>
              <a:chOff x="4427984" y="620688"/>
              <a:chExt cx="4464496" cy="5832648"/>
            </a:xfrm>
          </p:grpSpPr>
          <p:sp>
            <p:nvSpPr>
              <p:cNvPr id="31" name="Objaśnienie prostokątne 30"/>
              <p:cNvSpPr/>
              <p:nvPr/>
            </p:nvSpPr>
            <p:spPr bwMode="auto">
              <a:xfrm>
                <a:off x="4427984" y="620688"/>
                <a:ext cx="4464496" cy="5832648"/>
              </a:xfrm>
              <a:prstGeom prst="wedgeRectCallout">
                <a:avLst>
                  <a:gd name="adj1" fmla="val -58582"/>
                  <a:gd name="adj2" fmla="val -21848"/>
                </a:avLst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4055" name="Grupa 40"/>
              <p:cNvGrpSpPr>
                <a:grpSpLocks/>
              </p:cNvGrpSpPr>
              <p:nvPr/>
            </p:nvGrpSpPr>
            <p:grpSpPr bwMode="auto">
              <a:xfrm>
                <a:off x="4556274" y="1341215"/>
                <a:ext cx="2016125" cy="4392612"/>
                <a:chOff x="3620170" y="1341215"/>
                <a:chExt cx="2016125" cy="4392612"/>
              </a:xfrm>
            </p:grpSpPr>
            <p:pic>
              <p:nvPicPr>
                <p:cNvPr id="44058" name="Picture 4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634457" y="1341215"/>
                  <a:ext cx="1987550" cy="14954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059" name="Picture 5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620170" y="4228877"/>
                  <a:ext cx="2016125" cy="15049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34" name="Łącznik prosty ze strzałką 33"/>
                <p:cNvCxnSpPr/>
                <p:nvPr/>
              </p:nvCxnSpPr>
              <p:spPr bwMode="auto">
                <a:xfrm rot="16200000" flipH="1">
                  <a:off x="4393346" y="3071193"/>
                  <a:ext cx="472960" cy="3174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5" name="Prostokąt 34"/>
                <p:cNvSpPr/>
                <p:nvPr/>
              </p:nvSpPr>
              <p:spPr bwMode="auto">
                <a:xfrm>
                  <a:off x="4079105" y="3309260"/>
                  <a:ext cx="1104618" cy="433283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pl-PL" sz="1100" dirty="0">
                      <a:solidFill>
                        <a:schemeClr val="tx1"/>
                      </a:solidFill>
                    </a:rPr>
                    <a:t>J2K </a:t>
                  </a:r>
                  <a:r>
                    <a:rPr lang="pl-PL" sz="1100" dirty="0" err="1">
                      <a:solidFill>
                        <a:schemeClr val="tx1"/>
                      </a:solidFill>
                    </a:rPr>
                    <a:t>Contrast</a:t>
                  </a:r>
                  <a:endParaRPr lang="pl-PL" sz="1100" dirty="0">
                    <a:solidFill>
                      <a:schemeClr val="tx1"/>
                    </a:solidFill>
                  </a:endParaRPr>
                </a:p>
                <a:p>
                  <a:pPr algn="ctr" eaLnBrk="0" hangingPunct="0">
                    <a:defRPr/>
                  </a:pPr>
                  <a:r>
                    <a:rPr lang="pl-PL" sz="1100" dirty="0" err="1">
                      <a:solidFill>
                        <a:schemeClr val="tx1"/>
                      </a:solidFill>
                    </a:rPr>
                    <a:t>Transducer</a:t>
                  </a:r>
                  <a:endParaRPr lang="pl-PL" sz="11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7" name="Łącznik prosty ze strzałką 36"/>
                <p:cNvCxnSpPr/>
                <p:nvPr/>
              </p:nvCxnSpPr>
              <p:spPr bwMode="auto">
                <a:xfrm rot="5400000">
                  <a:off x="4386205" y="3984578"/>
                  <a:ext cx="487244" cy="3174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4056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660232" y="1196752"/>
                <a:ext cx="2159000" cy="4889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9" name="Łącznik łamany 38"/>
              <p:cNvCxnSpPr>
                <a:endCxn id="38" idx="2"/>
              </p:cNvCxnSpPr>
              <p:nvPr/>
            </p:nvCxnSpPr>
            <p:spPr bwMode="auto">
              <a:xfrm rot="16200000" flipH="1">
                <a:off x="6476126" y="4822590"/>
                <a:ext cx="352340" cy="2175906"/>
              </a:xfrm>
              <a:prstGeom prst="bentConnector3">
                <a:avLst>
                  <a:gd name="adj1" fmla="val 164865"/>
                </a:avLst>
              </a:prstGeom>
              <a:ln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6" name="pole tekstowe 55"/>
            <p:cNvSpPr txBox="1"/>
            <p:nvPr/>
          </p:nvSpPr>
          <p:spPr>
            <a:xfrm>
              <a:off x="5004099" y="663541"/>
              <a:ext cx="3210692" cy="4618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tx1"/>
                  </a:solidFill>
                  <a:latin typeface="+mn-lt"/>
                </a:rPr>
                <a:t>Edge visual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</a:rPr>
                <a:t>thresholding</a:t>
              </a:r>
              <a:endParaRPr lang="en-US" sz="240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dirty="0" smtClean="0"/>
              <a:t>Our solution – server-side</a:t>
            </a:r>
          </a:p>
        </p:txBody>
      </p:sp>
      <p:sp>
        <p:nvSpPr>
          <p:cNvPr id="9" name="Prostokąt 8"/>
          <p:cNvSpPr/>
          <p:nvPr/>
        </p:nvSpPr>
        <p:spPr bwMode="auto">
          <a:xfrm>
            <a:off x="250825" y="1620838"/>
            <a:ext cx="865188" cy="18002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Renderer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Łącznik prosty ze strzałką 6"/>
          <p:cNvCxnSpPr/>
          <p:nvPr/>
        </p:nvCxnSpPr>
        <p:spPr bwMode="auto">
          <a:xfrm>
            <a:off x="1116013" y="1908175"/>
            <a:ext cx="360362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Prostokąt zaokrąglony 9"/>
          <p:cNvSpPr/>
          <p:nvPr/>
        </p:nvSpPr>
        <p:spPr bwMode="auto">
          <a:xfrm>
            <a:off x="1476375" y="2700338"/>
            <a:ext cx="1295400" cy="576262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Low-res.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jittered frame</a:t>
            </a:r>
          </a:p>
        </p:txBody>
      </p:sp>
      <p:cxnSp>
        <p:nvCxnSpPr>
          <p:cNvPr id="11" name="Łącznik prosty ze strzałką 10"/>
          <p:cNvCxnSpPr/>
          <p:nvPr/>
        </p:nvCxnSpPr>
        <p:spPr bwMode="auto">
          <a:xfrm>
            <a:off x="1116013" y="2987675"/>
            <a:ext cx="360362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Prostokąt 11"/>
          <p:cNvSpPr/>
          <p:nvPr/>
        </p:nvSpPr>
        <p:spPr bwMode="auto">
          <a:xfrm>
            <a:off x="1619250" y="4716463"/>
            <a:ext cx="1008063" cy="576262"/>
          </a:xfrm>
          <a:prstGeom prst="rect">
            <a:avLst/>
          </a:prstGeom>
          <a:solidFill>
            <a:schemeClr val="accent4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H.264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Encoder</a:t>
            </a:r>
          </a:p>
        </p:txBody>
      </p:sp>
      <p:cxnSp>
        <p:nvCxnSpPr>
          <p:cNvPr id="14" name="Łącznik prosty ze strzałką 13"/>
          <p:cNvCxnSpPr>
            <a:endCxn id="12" idx="0"/>
          </p:cNvCxnSpPr>
          <p:nvPr/>
        </p:nvCxnSpPr>
        <p:spPr bwMode="auto">
          <a:xfrm rot="5400000">
            <a:off x="1403350" y="3995738"/>
            <a:ext cx="1439863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>
            <a:stCxn id="9" idx="2"/>
          </p:cNvCxnSpPr>
          <p:nvPr/>
        </p:nvCxnSpPr>
        <p:spPr bwMode="auto">
          <a:xfrm rot="5400000">
            <a:off x="-794" y="4104482"/>
            <a:ext cx="13684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Prostokąt zaokrąglony 25"/>
          <p:cNvSpPr/>
          <p:nvPr/>
        </p:nvSpPr>
        <p:spPr bwMode="auto">
          <a:xfrm>
            <a:off x="179388" y="4787900"/>
            <a:ext cx="1008062" cy="504825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Camera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matrix</a:t>
            </a:r>
          </a:p>
        </p:txBody>
      </p:sp>
      <p:cxnSp>
        <p:nvCxnSpPr>
          <p:cNvPr id="36" name="Łącznik prosty 35"/>
          <p:cNvCxnSpPr/>
          <p:nvPr/>
        </p:nvCxnSpPr>
        <p:spPr bwMode="auto">
          <a:xfrm>
            <a:off x="323850" y="6011863"/>
            <a:ext cx="8496300" cy="0"/>
          </a:xfrm>
          <a:prstGeom prst="line">
            <a:avLst/>
          </a:prstGeom>
          <a:ln>
            <a:prstDash val="dash"/>
            <a:headEnd type="none" w="med" len="med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Łącznik prosty ze strzałką 43"/>
          <p:cNvCxnSpPr/>
          <p:nvPr/>
        </p:nvCxnSpPr>
        <p:spPr bwMode="auto">
          <a:xfrm rot="5400000">
            <a:off x="358775" y="5616575"/>
            <a:ext cx="649288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Łącznik prosty ze strzałką 46"/>
          <p:cNvCxnSpPr>
            <a:stCxn id="12" idx="2"/>
          </p:cNvCxnSpPr>
          <p:nvPr/>
        </p:nvCxnSpPr>
        <p:spPr bwMode="auto">
          <a:xfrm rot="5400000">
            <a:off x="1799432" y="5615781"/>
            <a:ext cx="647700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Prostokąt 48"/>
          <p:cNvSpPr/>
          <p:nvPr/>
        </p:nvSpPr>
        <p:spPr bwMode="auto">
          <a:xfrm>
            <a:off x="3059113" y="1620838"/>
            <a:ext cx="936625" cy="18002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Edge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detection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0" name="Łącznik prosty ze strzałką 49"/>
          <p:cNvCxnSpPr/>
          <p:nvPr/>
        </p:nvCxnSpPr>
        <p:spPr bwMode="auto">
          <a:xfrm>
            <a:off x="2484438" y="1908175"/>
            <a:ext cx="57467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6" name="Prostokąt zaokrąglony 85"/>
          <p:cNvSpPr/>
          <p:nvPr/>
        </p:nvSpPr>
        <p:spPr bwMode="auto">
          <a:xfrm>
            <a:off x="1476375" y="1484313"/>
            <a:ext cx="1008063" cy="865187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High-res.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attribute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buffers</a:t>
            </a:r>
          </a:p>
        </p:txBody>
      </p:sp>
      <p:grpSp>
        <p:nvGrpSpPr>
          <p:cNvPr id="3" name="Grupa 28"/>
          <p:cNvGrpSpPr>
            <a:grpSpLocks/>
          </p:cNvGrpSpPr>
          <p:nvPr/>
        </p:nvGrpSpPr>
        <p:grpSpPr bwMode="auto">
          <a:xfrm>
            <a:off x="3995738" y="1692275"/>
            <a:ext cx="3097212" cy="2024063"/>
            <a:chOff x="3995936" y="1692097"/>
            <a:chExt cx="3096344" cy="2024935"/>
          </a:xfrm>
        </p:grpSpPr>
        <p:sp>
          <p:nvSpPr>
            <p:cNvPr id="53" name="Prostokąt 52"/>
            <p:cNvSpPr/>
            <p:nvPr/>
          </p:nvSpPr>
          <p:spPr bwMode="auto">
            <a:xfrm>
              <a:off x="4500620" y="1692097"/>
              <a:ext cx="1295037" cy="43198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Quantization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4" name="Łącznik prosty ze strzałką 53"/>
            <p:cNvCxnSpPr>
              <a:endCxn id="53" idx="1"/>
            </p:cNvCxnSpPr>
            <p:nvPr/>
          </p:nvCxnSpPr>
          <p:spPr bwMode="auto">
            <a:xfrm>
              <a:off x="3995936" y="1908090"/>
              <a:ext cx="504684" cy="1589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Objaśnienie prostokątne 27"/>
            <p:cNvSpPr/>
            <p:nvPr/>
          </p:nvSpPr>
          <p:spPr bwMode="auto">
            <a:xfrm>
              <a:off x="4283192" y="2349605"/>
              <a:ext cx="2809088" cy="1367427"/>
            </a:xfrm>
            <a:prstGeom prst="wedgeRectCallout">
              <a:avLst>
                <a:gd name="adj1" fmla="val -20381"/>
                <a:gd name="adj2" fmla="val -63096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hangingPunct="0"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</a:rPr>
                <a:t>float→int</a:t>
              </a:r>
              <a:r>
                <a:rPr lang="en-US" sz="1600" dirty="0">
                  <a:solidFill>
                    <a:schemeClr val="tx1"/>
                  </a:solidFill>
                </a:rPr>
                <a:t> conversion</a:t>
              </a:r>
            </a:p>
            <a:p>
              <a:pPr eaLnBrk="0" hangingPunct="0"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 non-linear mapping of values</a:t>
              </a:r>
            </a:p>
            <a:p>
              <a:pPr eaLnBrk="0" hangingPunct="0"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 depth – 10 bits</a:t>
              </a:r>
            </a:p>
            <a:p>
              <a:pPr eaLnBrk="0" hangingPunct="0"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 motion – 2x8 bits</a:t>
              </a:r>
            </a:p>
          </p:txBody>
        </p:sp>
      </p:grpSp>
      <p:cxnSp>
        <p:nvCxnSpPr>
          <p:cNvPr id="30" name="Łącznik prosty ze strzałką 29"/>
          <p:cNvCxnSpPr/>
          <p:nvPr/>
        </p:nvCxnSpPr>
        <p:spPr bwMode="auto">
          <a:xfrm>
            <a:off x="2771775" y="2997200"/>
            <a:ext cx="287338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pole tekstowe 22"/>
          <p:cNvSpPr txBox="1"/>
          <p:nvPr/>
        </p:nvSpPr>
        <p:spPr>
          <a:xfrm>
            <a:off x="3521075" y="6084888"/>
            <a:ext cx="1914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Client side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dirty="0" smtClean="0"/>
              <a:t>Our solution – server-side</a:t>
            </a:r>
          </a:p>
        </p:txBody>
      </p:sp>
      <p:sp>
        <p:nvSpPr>
          <p:cNvPr id="9" name="Prostokąt 8"/>
          <p:cNvSpPr/>
          <p:nvPr/>
        </p:nvSpPr>
        <p:spPr bwMode="auto">
          <a:xfrm>
            <a:off x="250825" y="1620838"/>
            <a:ext cx="865188" cy="18002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Renderer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Łącznik prosty ze strzałką 6"/>
          <p:cNvCxnSpPr/>
          <p:nvPr/>
        </p:nvCxnSpPr>
        <p:spPr bwMode="auto">
          <a:xfrm>
            <a:off x="1116013" y="1908175"/>
            <a:ext cx="360362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Prostokąt zaokrąglony 9"/>
          <p:cNvSpPr/>
          <p:nvPr/>
        </p:nvSpPr>
        <p:spPr bwMode="auto">
          <a:xfrm>
            <a:off x="1476375" y="2700338"/>
            <a:ext cx="1295400" cy="576262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Low-res.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jittered frame</a:t>
            </a:r>
          </a:p>
        </p:txBody>
      </p:sp>
      <p:cxnSp>
        <p:nvCxnSpPr>
          <p:cNvPr id="11" name="Łącznik prosty ze strzałką 10"/>
          <p:cNvCxnSpPr/>
          <p:nvPr/>
        </p:nvCxnSpPr>
        <p:spPr bwMode="auto">
          <a:xfrm>
            <a:off x="1116013" y="2987675"/>
            <a:ext cx="360362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Prostokąt 11"/>
          <p:cNvSpPr/>
          <p:nvPr/>
        </p:nvSpPr>
        <p:spPr bwMode="auto">
          <a:xfrm>
            <a:off x="1619250" y="4716463"/>
            <a:ext cx="1008063" cy="576262"/>
          </a:xfrm>
          <a:prstGeom prst="rect">
            <a:avLst/>
          </a:prstGeom>
          <a:solidFill>
            <a:schemeClr val="accent4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H.264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Encoder</a:t>
            </a:r>
          </a:p>
        </p:txBody>
      </p:sp>
      <p:cxnSp>
        <p:nvCxnSpPr>
          <p:cNvPr id="14" name="Łącznik prosty ze strzałką 13"/>
          <p:cNvCxnSpPr>
            <a:endCxn id="12" idx="0"/>
          </p:cNvCxnSpPr>
          <p:nvPr/>
        </p:nvCxnSpPr>
        <p:spPr bwMode="auto">
          <a:xfrm rot="5400000">
            <a:off x="1403350" y="3995738"/>
            <a:ext cx="1439863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>
            <a:stCxn id="9" idx="2"/>
          </p:cNvCxnSpPr>
          <p:nvPr/>
        </p:nvCxnSpPr>
        <p:spPr bwMode="auto">
          <a:xfrm rot="5400000">
            <a:off x="-794" y="4104482"/>
            <a:ext cx="13684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Prostokąt zaokrąglony 25"/>
          <p:cNvSpPr/>
          <p:nvPr/>
        </p:nvSpPr>
        <p:spPr bwMode="auto">
          <a:xfrm>
            <a:off x="179388" y="4787900"/>
            <a:ext cx="1008062" cy="504825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Camera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matrix</a:t>
            </a:r>
          </a:p>
        </p:txBody>
      </p:sp>
      <p:cxnSp>
        <p:nvCxnSpPr>
          <p:cNvPr id="36" name="Łącznik prosty 35"/>
          <p:cNvCxnSpPr/>
          <p:nvPr/>
        </p:nvCxnSpPr>
        <p:spPr bwMode="auto">
          <a:xfrm>
            <a:off x="323850" y="6011863"/>
            <a:ext cx="8496300" cy="0"/>
          </a:xfrm>
          <a:prstGeom prst="line">
            <a:avLst/>
          </a:prstGeom>
          <a:ln>
            <a:prstDash val="dash"/>
            <a:headEnd type="none" w="med" len="med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Łącznik prosty ze strzałką 43"/>
          <p:cNvCxnSpPr/>
          <p:nvPr/>
        </p:nvCxnSpPr>
        <p:spPr bwMode="auto">
          <a:xfrm rot="5400000">
            <a:off x="358775" y="5616575"/>
            <a:ext cx="649288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Łącznik prosty ze strzałką 46"/>
          <p:cNvCxnSpPr>
            <a:stCxn id="12" idx="2"/>
          </p:cNvCxnSpPr>
          <p:nvPr/>
        </p:nvCxnSpPr>
        <p:spPr bwMode="auto">
          <a:xfrm rot="5400000">
            <a:off x="1799432" y="5615781"/>
            <a:ext cx="647700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Prostokąt 48"/>
          <p:cNvSpPr/>
          <p:nvPr/>
        </p:nvSpPr>
        <p:spPr bwMode="auto">
          <a:xfrm>
            <a:off x="3059113" y="1620838"/>
            <a:ext cx="936625" cy="18002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Edge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detection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0" name="Łącznik prosty ze strzałką 49"/>
          <p:cNvCxnSpPr/>
          <p:nvPr/>
        </p:nvCxnSpPr>
        <p:spPr bwMode="auto">
          <a:xfrm>
            <a:off x="2484438" y="1908175"/>
            <a:ext cx="57467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Prostokąt 52"/>
          <p:cNvSpPr/>
          <p:nvPr/>
        </p:nvSpPr>
        <p:spPr bwMode="auto">
          <a:xfrm>
            <a:off x="4500563" y="1692275"/>
            <a:ext cx="1295400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Quantization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4" name="Łącznik prosty ze strzałką 53"/>
          <p:cNvCxnSpPr>
            <a:endCxn id="53" idx="1"/>
          </p:cNvCxnSpPr>
          <p:nvPr/>
        </p:nvCxnSpPr>
        <p:spPr bwMode="auto">
          <a:xfrm>
            <a:off x="3995738" y="1908175"/>
            <a:ext cx="5048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94" name="Grupa 93"/>
          <p:cNvGrpSpPr>
            <a:grpSpLocks/>
          </p:cNvGrpSpPr>
          <p:nvPr/>
        </p:nvGrpSpPr>
        <p:grpSpPr bwMode="auto">
          <a:xfrm>
            <a:off x="5795963" y="1620838"/>
            <a:ext cx="2808287" cy="574675"/>
            <a:chOff x="5796136" y="1620089"/>
            <a:chExt cx="2808312" cy="576064"/>
          </a:xfrm>
        </p:grpSpPr>
        <p:cxnSp>
          <p:nvCxnSpPr>
            <p:cNvPr id="73" name="Łącznik prosty ze strzałką 72"/>
            <p:cNvCxnSpPr>
              <a:stCxn id="53" idx="3"/>
              <a:endCxn id="75" idx="1"/>
            </p:cNvCxnSpPr>
            <p:nvPr/>
          </p:nvCxnSpPr>
          <p:spPr bwMode="auto">
            <a:xfrm>
              <a:off x="5796136" y="1908120"/>
              <a:ext cx="1152535" cy="1592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Prostokąt 74"/>
            <p:cNvSpPr/>
            <p:nvPr/>
          </p:nvSpPr>
          <p:spPr bwMode="auto">
            <a:xfrm>
              <a:off x="6948671" y="1620089"/>
              <a:ext cx="1655777" cy="57606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Edge image</a:t>
              </a:r>
            </a:p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diffusion</a:t>
              </a:r>
            </a:p>
          </p:txBody>
        </p:sp>
      </p:grpSp>
      <p:sp>
        <p:nvSpPr>
          <p:cNvPr id="86" name="Prostokąt zaokrąglony 85"/>
          <p:cNvSpPr/>
          <p:nvPr/>
        </p:nvSpPr>
        <p:spPr bwMode="auto">
          <a:xfrm>
            <a:off x="1476375" y="1484313"/>
            <a:ext cx="1008063" cy="865187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High-res.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attribute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buffers</a:t>
            </a:r>
          </a:p>
        </p:txBody>
      </p:sp>
      <p:cxnSp>
        <p:nvCxnSpPr>
          <p:cNvPr id="87" name="Łącznik prosty ze strzałką 86"/>
          <p:cNvCxnSpPr/>
          <p:nvPr/>
        </p:nvCxnSpPr>
        <p:spPr bwMode="auto">
          <a:xfrm>
            <a:off x="2771775" y="2997200"/>
            <a:ext cx="287338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8" name="pole tekstowe 87"/>
          <p:cNvSpPr txBox="1"/>
          <p:nvPr/>
        </p:nvSpPr>
        <p:spPr>
          <a:xfrm>
            <a:off x="3521075" y="6084888"/>
            <a:ext cx="1914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Client side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6084168" y="1268760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t-1</a:t>
            </a:r>
            <a:endParaRPr lang="en-US" baseline="30000" dirty="0" smtClean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rostokąt 89"/>
          <p:cNvSpPr/>
          <p:nvPr/>
        </p:nvSpPr>
        <p:spPr bwMode="auto">
          <a:xfrm>
            <a:off x="250825" y="1620838"/>
            <a:ext cx="865188" cy="18002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Renderer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2" name="Łącznik prosty ze strzałką 91"/>
          <p:cNvCxnSpPr/>
          <p:nvPr/>
        </p:nvCxnSpPr>
        <p:spPr bwMode="auto">
          <a:xfrm>
            <a:off x="1116013" y="1908175"/>
            <a:ext cx="360362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4" name="Prostokąt zaokrąglony 93"/>
          <p:cNvSpPr/>
          <p:nvPr/>
        </p:nvSpPr>
        <p:spPr bwMode="auto">
          <a:xfrm>
            <a:off x="1476375" y="2700338"/>
            <a:ext cx="1295400" cy="576262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Low-res.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jittered frame</a:t>
            </a:r>
          </a:p>
        </p:txBody>
      </p:sp>
      <p:cxnSp>
        <p:nvCxnSpPr>
          <p:cNvPr id="95" name="Łącznik prosty ze strzałką 94"/>
          <p:cNvCxnSpPr/>
          <p:nvPr/>
        </p:nvCxnSpPr>
        <p:spPr bwMode="auto">
          <a:xfrm>
            <a:off x="1116013" y="2987675"/>
            <a:ext cx="360362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" name="Łącznik prosty ze strzałką 95"/>
          <p:cNvCxnSpPr/>
          <p:nvPr/>
        </p:nvCxnSpPr>
        <p:spPr bwMode="auto">
          <a:xfrm rot="5400000">
            <a:off x="1403350" y="3995738"/>
            <a:ext cx="1439863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Łącznik prosty ze strzałką 96"/>
          <p:cNvCxnSpPr>
            <a:stCxn id="90" idx="2"/>
          </p:cNvCxnSpPr>
          <p:nvPr/>
        </p:nvCxnSpPr>
        <p:spPr bwMode="auto">
          <a:xfrm rot="5400000">
            <a:off x="-794" y="4104482"/>
            <a:ext cx="13684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Łącznik prosty ze strzałką 97"/>
          <p:cNvCxnSpPr/>
          <p:nvPr/>
        </p:nvCxnSpPr>
        <p:spPr bwMode="auto">
          <a:xfrm>
            <a:off x="2484438" y="1908175"/>
            <a:ext cx="57467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9" name="Prostokąt zaokrąglony 98"/>
          <p:cNvSpPr/>
          <p:nvPr/>
        </p:nvSpPr>
        <p:spPr bwMode="auto">
          <a:xfrm>
            <a:off x="1476375" y="1484313"/>
            <a:ext cx="1008063" cy="865187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High-res.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attribute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buffers</a:t>
            </a:r>
          </a:p>
        </p:txBody>
      </p:sp>
      <p:cxnSp>
        <p:nvCxnSpPr>
          <p:cNvPr id="100" name="Łącznik prosty ze strzałką 99"/>
          <p:cNvCxnSpPr/>
          <p:nvPr/>
        </p:nvCxnSpPr>
        <p:spPr bwMode="auto">
          <a:xfrm>
            <a:off x="2771775" y="2997200"/>
            <a:ext cx="287338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114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smtClean="0"/>
              <a:t>Our solution – server-side</a:t>
            </a:r>
          </a:p>
        </p:txBody>
      </p:sp>
      <p:sp>
        <p:nvSpPr>
          <p:cNvPr id="12" name="Prostokąt 11"/>
          <p:cNvSpPr/>
          <p:nvPr/>
        </p:nvSpPr>
        <p:spPr bwMode="auto">
          <a:xfrm>
            <a:off x="1619250" y="4716463"/>
            <a:ext cx="1008063" cy="576262"/>
          </a:xfrm>
          <a:prstGeom prst="rect">
            <a:avLst/>
          </a:prstGeom>
          <a:solidFill>
            <a:schemeClr val="accent4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H.264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Encoder</a:t>
            </a:r>
          </a:p>
        </p:txBody>
      </p:sp>
      <p:sp>
        <p:nvSpPr>
          <p:cNvPr id="26" name="Prostokąt zaokrąglony 25"/>
          <p:cNvSpPr/>
          <p:nvPr/>
        </p:nvSpPr>
        <p:spPr bwMode="auto">
          <a:xfrm>
            <a:off x="179388" y="4787900"/>
            <a:ext cx="1008062" cy="504825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Camera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matrix</a:t>
            </a:r>
          </a:p>
        </p:txBody>
      </p:sp>
      <p:cxnSp>
        <p:nvCxnSpPr>
          <p:cNvPr id="36" name="Łącznik prosty 35"/>
          <p:cNvCxnSpPr/>
          <p:nvPr/>
        </p:nvCxnSpPr>
        <p:spPr bwMode="auto">
          <a:xfrm>
            <a:off x="323850" y="6011863"/>
            <a:ext cx="8496300" cy="0"/>
          </a:xfrm>
          <a:prstGeom prst="line">
            <a:avLst/>
          </a:prstGeom>
          <a:ln>
            <a:prstDash val="dash"/>
            <a:headEnd type="none" w="med" len="med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Łącznik prosty ze strzałką 43"/>
          <p:cNvCxnSpPr/>
          <p:nvPr/>
        </p:nvCxnSpPr>
        <p:spPr bwMode="auto">
          <a:xfrm rot="5400000">
            <a:off x="358775" y="5616575"/>
            <a:ext cx="649288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Łącznik prosty ze strzałką 46"/>
          <p:cNvCxnSpPr>
            <a:stCxn id="12" idx="2"/>
          </p:cNvCxnSpPr>
          <p:nvPr/>
        </p:nvCxnSpPr>
        <p:spPr bwMode="auto">
          <a:xfrm rot="5400000">
            <a:off x="1799432" y="5615781"/>
            <a:ext cx="647700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Prostokąt 48"/>
          <p:cNvSpPr/>
          <p:nvPr/>
        </p:nvSpPr>
        <p:spPr bwMode="auto">
          <a:xfrm>
            <a:off x="3059113" y="1620838"/>
            <a:ext cx="936625" cy="18002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Edge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detection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Prostokąt 52"/>
          <p:cNvSpPr/>
          <p:nvPr/>
        </p:nvSpPr>
        <p:spPr bwMode="auto">
          <a:xfrm>
            <a:off x="4500563" y="1692275"/>
            <a:ext cx="1295400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Quantization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4" name="Łącznik prosty ze strzałką 53"/>
          <p:cNvCxnSpPr>
            <a:endCxn id="53" idx="1"/>
          </p:cNvCxnSpPr>
          <p:nvPr/>
        </p:nvCxnSpPr>
        <p:spPr bwMode="auto">
          <a:xfrm>
            <a:off x="3995738" y="1908175"/>
            <a:ext cx="5048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Łącznik prosty ze strzałką 72"/>
          <p:cNvCxnSpPr>
            <a:stCxn id="53" idx="3"/>
            <a:endCxn id="75" idx="1"/>
          </p:cNvCxnSpPr>
          <p:nvPr/>
        </p:nvCxnSpPr>
        <p:spPr bwMode="auto">
          <a:xfrm>
            <a:off x="5795963" y="1908175"/>
            <a:ext cx="11525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Prostokąt 74"/>
          <p:cNvSpPr/>
          <p:nvPr/>
        </p:nvSpPr>
        <p:spPr bwMode="auto">
          <a:xfrm>
            <a:off x="6948488" y="1620838"/>
            <a:ext cx="1655762" cy="5746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Edge image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diffusion</a:t>
            </a:r>
          </a:p>
        </p:txBody>
      </p:sp>
      <p:sp>
        <p:nvSpPr>
          <p:cNvPr id="88" name="pole tekstowe 87"/>
          <p:cNvSpPr txBox="1"/>
          <p:nvPr/>
        </p:nvSpPr>
        <p:spPr>
          <a:xfrm>
            <a:off x="3521075" y="6084888"/>
            <a:ext cx="1914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Client side</a:t>
            </a:r>
          </a:p>
        </p:txBody>
      </p:sp>
      <p:grpSp>
        <p:nvGrpSpPr>
          <p:cNvPr id="106" name="Grupa 105"/>
          <p:cNvGrpSpPr>
            <a:grpSpLocks/>
          </p:cNvGrpSpPr>
          <p:nvPr/>
        </p:nvGrpSpPr>
        <p:grpSpPr bwMode="auto">
          <a:xfrm>
            <a:off x="179388" y="188913"/>
            <a:ext cx="6264275" cy="6335712"/>
            <a:chOff x="179512" y="188640"/>
            <a:chExt cx="6264696" cy="6336704"/>
          </a:xfrm>
        </p:grpSpPr>
        <p:grpSp>
          <p:nvGrpSpPr>
            <p:cNvPr id="47157" name="Grupa 82"/>
            <p:cNvGrpSpPr>
              <a:grpSpLocks/>
            </p:cNvGrpSpPr>
            <p:nvPr/>
          </p:nvGrpSpPr>
          <p:grpSpPr bwMode="auto">
            <a:xfrm>
              <a:off x="179512" y="188640"/>
              <a:ext cx="6264696" cy="6336704"/>
              <a:chOff x="179512" y="188640"/>
              <a:chExt cx="6264696" cy="6336704"/>
            </a:xfrm>
          </p:grpSpPr>
          <p:sp>
            <p:nvSpPr>
              <p:cNvPr id="91" name="Objaśnienie prostokątne 90"/>
              <p:cNvSpPr/>
              <p:nvPr/>
            </p:nvSpPr>
            <p:spPr bwMode="auto">
              <a:xfrm>
                <a:off x="179512" y="188640"/>
                <a:ext cx="6264696" cy="6336704"/>
              </a:xfrm>
              <a:prstGeom prst="wedgeRectCallout">
                <a:avLst>
                  <a:gd name="adj1" fmla="val 57013"/>
                  <a:gd name="adj2" fmla="val -22133"/>
                </a:avLst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baseline="-25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7162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43534" y="980728"/>
                <a:ext cx="2452041" cy="24285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1" name="pole tekstowe 100"/>
            <p:cNvSpPr txBox="1"/>
            <p:nvPr/>
          </p:nvSpPr>
          <p:spPr>
            <a:xfrm>
              <a:off x="971727" y="333125"/>
              <a:ext cx="989079" cy="58429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tx1"/>
                  </a:solidFill>
                  <a:latin typeface="+mn-lt"/>
                </a:rPr>
                <a:t>Push</a:t>
              </a:r>
            </a:p>
          </p:txBody>
        </p:sp>
        <p:sp>
          <p:nvSpPr>
            <p:cNvPr id="102" name="pole tekstowe 101"/>
            <p:cNvSpPr txBox="1"/>
            <p:nvPr/>
          </p:nvSpPr>
          <p:spPr>
            <a:xfrm>
              <a:off x="4067560" y="333125"/>
              <a:ext cx="801742" cy="58429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tx1"/>
                  </a:solidFill>
                  <a:latin typeface="+mn-lt"/>
                </a:rPr>
                <a:t>Pull</a:t>
              </a:r>
            </a:p>
          </p:txBody>
        </p:sp>
        <p:cxnSp>
          <p:nvCxnSpPr>
            <p:cNvPr id="104" name="Łącznik prosty ze strzałką 103"/>
            <p:cNvCxnSpPr/>
            <p:nvPr/>
          </p:nvCxnSpPr>
          <p:spPr bwMode="auto">
            <a:xfrm rot="5400000">
              <a:off x="431738" y="3319680"/>
              <a:ext cx="4536197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2" name="Grupa 81"/>
          <p:cNvGrpSpPr>
            <a:grpSpLocks/>
          </p:cNvGrpSpPr>
          <p:nvPr/>
        </p:nvGrpSpPr>
        <p:grpSpPr bwMode="auto">
          <a:xfrm>
            <a:off x="539750" y="1268413"/>
            <a:ext cx="1728788" cy="1728787"/>
            <a:chOff x="539552" y="548680"/>
            <a:chExt cx="1728192" cy="1728192"/>
          </a:xfrm>
        </p:grpSpPr>
        <p:grpSp>
          <p:nvGrpSpPr>
            <p:cNvPr id="47138" name="Grupa 61"/>
            <p:cNvGrpSpPr>
              <a:grpSpLocks/>
            </p:cNvGrpSpPr>
            <p:nvPr/>
          </p:nvGrpSpPr>
          <p:grpSpPr bwMode="auto">
            <a:xfrm>
              <a:off x="539552" y="548680"/>
              <a:ext cx="288032" cy="1728192"/>
              <a:chOff x="539552" y="548680"/>
              <a:chExt cx="288032" cy="1728192"/>
            </a:xfrm>
          </p:grpSpPr>
          <p:cxnSp>
            <p:nvCxnSpPr>
              <p:cNvPr id="48" name="Łącznik prosty ze strzałką 47"/>
              <p:cNvCxnSpPr/>
              <p:nvPr/>
            </p:nvCxnSpPr>
            <p:spPr bwMode="auto">
              <a:xfrm rot="16200000" flipV="1">
                <a:off x="539552" y="548680"/>
                <a:ext cx="288826" cy="288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7152" name="Grupa 60"/>
              <p:cNvGrpSpPr>
                <a:grpSpLocks/>
              </p:cNvGrpSpPr>
              <p:nvPr/>
            </p:nvGrpSpPr>
            <p:grpSpPr bwMode="auto">
              <a:xfrm>
                <a:off x="539552" y="908720"/>
                <a:ext cx="288032" cy="1368152"/>
                <a:chOff x="539552" y="908720"/>
                <a:chExt cx="288032" cy="1368152"/>
              </a:xfrm>
            </p:grpSpPr>
            <p:cxnSp>
              <p:nvCxnSpPr>
                <p:cNvPr id="51" name="Łącznik prosty ze strzałką 50"/>
                <p:cNvCxnSpPr/>
                <p:nvPr/>
              </p:nvCxnSpPr>
              <p:spPr bwMode="auto">
                <a:xfrm rot="5400000">
                  <a:off x="540346" y="908124"/>
                  <a:ext cx="287239" cy="28882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arrow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Łącznik prosty ze strzałką 54"/>
                <p:cNvCxnSpPr/>
                <p:nvPr/>
              </p:nvCxnSpPr>
              <p:spPr bwMode="auto">
                <a:xfrm rot="16200000" flipV="1">
                  <a:off x="540346" y="1268363"/>
                  <a:ext cx="287238" cy="28882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arrow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Łącznik prosty ze strzałką 58"/>
                <p:cNvCxnSpPr/>
                <p:nvPr/>
              </p:nvCxnSpPr>
              <p:spPr bwMode="auto">
                <a:xfrm rot="5400000">
                  <a:off x="540346" y="1628601"/>
                  <a:ext cx="287239" cy="28882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arrow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Łącznik prosty ze strzałką 59"/>
                <p:cNvCxnSpPr/>
                <p:nvPr/>
              </p:nvCxnSpPr>
              <p:spPr bwMode="auto">
                <a:xfrm rot="16200000" flipV="1">
                  <a:off x="540346" y="1988840"/>
                  <a:ext cx="287238" cy="28882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arrow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7139" name="Grupa 62"/>
            <p:cNvGrpSpPr>
              <a:grpSpLocks/>
            </p:cNvGrpSpPr>
            <p:nvPr/>
          </p:nvGrpSpPr>
          <p:grpSpPr bwMode="auto">
            <a:xfrm>
              <a:off x="1979712" y="548680"/>
              <a:ext cx="288032" cy="1728192"/>
              <a:chOff x="539552" y="548680"/>
              <a:chExt cx="288032" cy="1728192"/>
            </a:xfrm>
          </p:grpSpPr>
          <p:cxnSp>
            <p:nvCxnSpPr>
              <p:cNvPr id="64" name="Łącznik prosty ze strzałką 63"/>
              <p:cNvCxnSpPr/>
              <p:nvPr/>
            </p:nvCxnSpPr>
            <p:spPr bwMode="auto">
              <a:xfrm rot="16200000" flipV="1">
                <a:off x="539551" y="549474"/>
                <a:ext cx="288826" cy="28723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7146" name="Grupa 60"/>
              <p:cNvGrpSpPr>
                <a:grpSpLocks/>
              </p:cNvGrpSpPr>
              <p:nvPr/>
            </p:nvGrpSpPr>
            <p:grpSpPr bwMode="auto">
              <a:xfrm>
                <a:off x="539552" y="908720"/>
                <a:ext cx="288032" cy="1368152"/>
                <a:chOff x="539552" y="908720"/>
                <a:chExt cx="288032" cy="1368152"/>
              </a:xfrm>
            </p:grpSpPr>
            <p:cxnSp>
              <p:nvCxnSpPr>
                <p:cNvPr id="66" name="Łącznik prosty ze strzałką 65"/>
                <p:cNvCxnSpPr/>
                <p:nvPr/>
              </p:nvCxnSpPr>
              <p:spPr bwMode="auto">
                <a:xfrm rot="5400000">
                  <a:off x="540345" y="908918"/>
                  <a:ext cx="287239" cy="28723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arrow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Łącznik prosty ze strzałką 66"/>
                <p:cNvCxnSpPr/>
                <p:nvPr/>
              </p:nvCxnSpPr>
              <p:spPr bwMode="auto">
                <a:xfrm rot="16200000" flipV="1">
                  <a:off x="540345" y="1269157"/>
                  <a:ext cx="287238" cy="28723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arrow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Łącznik prosty ze strzałką 67"/>
                <p:cNvCxnSpPr/>
                <p:nvPr/>
              </p:nvCxnSpPr>
              <p:spPr bwMode="auto">
                <a:xfrm rot="5400000">
                  <a:off x="540345" y="1629395"/>
                  <a:ext cx="287239" cy="28723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arrow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Łącznik prosty ze strzałką 68"/>
                <p:cNvCxnSpPr/>
                <p:nvPr/>
              </p:nvCxnSpPr>
              <p:spPr bwMode="auto">
                <a:xfrm rot="16200000" flipV="1">
                  <a:off x="540345" y="1989634"/>
                  <a:ext cx="287238" cy="28723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arrow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70" name="Łącznik prosty ze strzałką 69"/>
            <p:cNvCxnSpPr/>
            <p:nvPr/>
          </p:nvCxnSpPr>
          <p:spPr bwMode="auto">
            <a:xfrm rot="5400000" flipH="1" flipV="1">
              <a:off x="1619473" y="549474"/>
              <a:ext cx="288826" cy="2872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Łącznik prosty ze strzałką 73"/>
            <p:cNvCxnSpPr/>
            <p:nvPr/>
          </p:nvCxnSpPr>
          <p:spPr bwMode="auto">
            <a:xfrm rot="16200000" flipH="1">
              <a:off x="1620267" y="908918"/>
              <a:ext cx="287239" cy="2872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Łącznik prosty ze strzałką 78"/>
            <p:cNvCxnSpPr/>
            <p:nvPr/>
          </p:nvCxnSpPr>
          <p:spPr bwMode="auto">
            <a:xfrm rot="5400000" flipH="1" flipV="1">
              <a:off x="1620267" y="1269157"/>
              <a:ext cx="287238" cy="2872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Łącznik prosty ze strzałką 79"/>
            <p:cNvCxnSpPr/>
            <p:nvPr/>
          </p:nvCxnSpPr>
          <p:spPr bwMode="auto">
            <a:xfrm rot="16200000" flipH="1">
              <a:off x="1620267" y="1629395"/>
              <a:ext cx="287239" cy="2872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Łącznik prosty ze strzałką 80"/>
            <p:cNvCxnSpPr/>
            <p:nvPr/>
          </p:nvCxnSpPr>
          <p:spPr bwMode="auto">
            <a:xfrm rot="5400000" flipH="1" flipV="1">
              <a:off x="1620267" y="1989634"/>
              <a:ext cx="287238" cy="2872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upa 44"/>
          <p:cNvGrpSpPr>
            <a:grpSpLocks/>
          </p:cNvGrpSpPr>
          <p:nvPr/>
        </p:nvGrpSpPr>
        <p:grpSpPr bwMode="auto">
          <a:xfrm>
            <a:off x="323850" y="1052513"/>
            <a:ext cx="1800225" cy="1800225"/>
            <a:chOff x="323528" y="332656"/>
            <a:chExt cx="1800200" cy="1800200"/>
          </a:xfrm>
        </p:grpSpPr>
        <p:sp>
          <p:nvSpPr>
            <p:cNvPr id="34" name="Prostokąt 33"/>
            <p:cNvSpPr/>
            <p:nvPr/>
          </p:nvSpPr>
          <p:spPr bwMode="auto">
            <a:xfrm>
              <a:off x="323528" y="332656"/>
              <a:ext cx="360358" cy="360357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5" name="Prostokąt 34"/>
            <p:cNvSpPr/>
            <p:nvPr/>
          </p:nvSpPr>
          <p:spPr bwMode="auto">
            <a:xfrm>
              <a:off x="323528" y="1053371"/>
              <a:ext cx="360358" cy="358770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7" name="Prostokąt 36"/>
            <p:cNvSpPr/>
            <p:nvPr/>
          </p:nvSpPr>
          <p:spPr bwMode="auto">
            <a:xfrm>
              <a:off x="1044243" y="332656"/>
              <a:ext cx="358770" cy="360357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8" name="Prostokąt 37"/>
            <p:cNvSpPr/>
            <p:nvPr/>
          </p:nvSpPr>
          <p:spPr bwMode="auto">
            <a:xfrm>
              <a:off x="1044243" y="1053371"/>
              <a:ext cx="358770" cy="358770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9" name="Prostokąt 38"/>
            <p:cNvSpPr/>
            <p:nvPr/>
          </p:nvSpPr>
          <p:spPr bwMode="auto">
            <a:xfrm>
              <a:off x="323528" y="1772498"/>
              <a:ext cx="360358" cy="360358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0" name="Prostokąt 39"/>
            <p:cNvSpPr/>
            <p:nvPr/>
          </p:nvSpPr>
          <p:spPr bwMode="auto">
            <a:xfrm>
              <a:off x="1044243" y="1772498"/>
              <a:ext cx="358770" cy="360358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1" name="Prostokąt 40"/>
            <p:cNvSpPr/>
            <p:nvPr/>
          </p:nvSpPr>
          <p:spPr bwMode="auto">
            <a:xfrm>
              <a:off x="1763371" y="332656"/>
              <a:ext cx="360357" cy="360357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2" name="Prostokąt 41"/>
            <p:cNvSpPr/>
            <p:nvPr/>
          </p:nvSpPr>
          <p:spPr bwMode="auto">
            <a:xfrm>
              <a:off x="1763371" y="1053371"/>
              <a:ext cx="360357" cy="358770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3" name="Prostokąt 42"/>
            <p:cNvSpPr/>
            <p:nvPr/>
          </p:nvSpPr>
          <p:spPr bwMode="auto">
            <a:xfrm>
              <a:off x="1763371" y="1772498"/>
              <a:ext cx="360357" cy="360358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Łącznik prosty ze strzałką 72"/>
          <p:cNvCxnSpPr>
            <a:endCxn id="75" idx="1"/>
          </p:cNvCxnSpPr>
          <p:nvPr/>
        </p:nvCxnSpPr>
        <p:spPr bwMode="auto">
          <a:xfrm>
            <a:off x="5795963" y="1908175"/>
            <a:ext cx="11525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Łącznik prosty 35"/>
          <p:cNvCxnSpPr/>
          <p:nvPr/>
        </p:nvCxnSpPr>
        <p:spPr bwMode="auto">
          <a:xfrm>
            <a:off x="323850" y="6011863"/>
            <a:ext cx="8496300" cy="0"/>
          </a:xfrm>
          <a:prstGeom prst="line">
            <a:avLst/>
          </a:prstGeom>
          <a:ln>
            <a:prstDash val="dash"/>
            <a:headEnd type="none" w="med" len="med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8" name="pole tekstowe 87"/>
          <p:cNvSpPr txBox="1"/>
          <p:nvPr/>
        </p:nvSpPr>
        <p:spPr>
          <a:xfrm>
            <a:off x="3521075" y="6084888"/>
            <a:ext cx="1914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Client side</a:t>
            </a:r>
          </a:p>
        </p:txBody>
      </p:sp>
      <p:sp>
        <p:nvSpPr>
          <p:cNvPr id="48132" name="Tytuł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08963" cy="431800"/>
          </a:xfrm>
        </p:spPr>
        <p:txBody>
          <a:bodyPr/>
          <a:lstStyle/>
          <a:p>
            <a:r>
              <a:rPr lang="en-US" smtClean="0"/>
              <a:t>Our solution – server-side</a:t>
            </a:r>
          </a:p>
        </p:txBody>
      </p:sp>
      <p:grpSp>
        <p:nvGrpSpPr>
          <p:cNvPr id="48133" name="Grupa 82"/>
          <p:cNvGrpSpPr>
            <a:grpSpLocks/>
          </p:cNvGrpSpPr>
          <p:nvPr/>
        </p:nvGrpSpPr>
        <p:grpSpPr bwMode="auto">
          <a:xfrm>
            <a:off x="179388" y="188913"/>
            <a:ext cx="6264275" cy="6335712"/>
            <a:chOff x="179512" y="188640"/>
            <a:chExt cx="6264696" cy="6336704"/>
          </a:xfrm>
        </p:grpSpPr>
        <p:sp>
          <p:nvSpPr>
            <p:cNvPr id="91" name="Objaśnienie prostokątne 90"/>
            <p:cNvSpPr/>
            <p:nvPr/>
          </p:nvSpPr>
          <p:spPr bwMode="auto">
            <a:xfrm>
              <a:off x="179512" y="188640"/>
              <a:ext cx="6264696" cy="6336704"/>
            </a:xfrm>
            <a:prstGeom prst="wedgeRectCallout">
              <a:avLst>
                <a:gd name="adj1" fmla="val 57013"/>
                <a:gd name="adj2" fmla="val -22133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baseline="-25000" dirty="0">
                <a:solidFill>
                  <a:schemeClr val="tx1"/>
                </a:solidFill>
              </a:endParaRPr>
            </a:p>
          </p:txBody>
        </p:sp>
        <p:pic>
          <p:nvPicPr>
            <p:cNvPr id="4817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534" y="980728"/>
              <a:ext cx="2452041" cy="2428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5" name="Prostokąt 74"/>
          <p:cNvSpPr/>
          <p:nvPr/>
        </p:nvSpPr>
        <p:spPr bwMode="auto">
          <a:xfrm>
            <a:off x="6948488" y="1620838"/>
            <a:ext cx="1655762" cy="5746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Edge image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diffusion</a:t>
            </a:r>
          </a:p>
        </p:txBody>
      </p:sp>
      <p:sp>
        <p:nvSpPr>
          <p:cNvPr id="84" name="Prostokąt 83"/>
          <p:cNvSpPr/>
          <p:nvPr/>
        </p:nvSpPr>
        <p:spPr bwMode="auto">
          <a:xfrm>
            <a:off x="684213" y="1412875"/>
            <a:ext cx="358775" cy="360363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9" name="Prostokąt 88"/>
          <p:cNvSpPr/>
          <p:nvPr/>
        </p:nvSpPr>
        <p:spPr bwMode="auto">
          <a:xfrm>
            <a:off x="684213" y="1412875"/>
            <a:ext cx="358775" cy="360363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1" name="Prostokąt 60"/>
          <p:cNvSpPr/>
          <p:nvPr/>
        </p:nvSpPr>
        <p:spPr bwMode="auto">
          <a:xfrm>
            <a:off x="1403350" y="1412875"/>
            <a:ext cx="360363" cy="360363"/>
          </a:xfrm>
          <a:prstGeom prst="rect">
            <a:avLst/>
          </a:prstGeom>
          <a:solidFill>
            <a:srgbClr val="5A5A5A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2" name="Prostokąt 61"/>
          <p:cNvSpPr/>
          <p:nvPr/>
        </p:nvSpPr>
        <p:spPr bwMode="auto">
          <a:xfrm>
            <a:off x="1403350" y="1412875"/>
            <a:ext cx="360363" cy="360363"/>
          </a:xfrm>
          <a:prstGeom prst="rect">
            <a:avLst/>
          </a:prstGeom>
          <a:solidFill>
            <a:srgbClr val="5A5A5A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3" name="Prostokąt 62"/>
          <p:cNvSpPr/>
          <p:nvPr/>
        </p:nvSpPr>
        <p:spPr bwMode="auto">
          <a:xfrm>
            <a:off x="1403350" y="2133600"/>
            <a:ext cx="360363" cy="358775"/>
          </a:xfrm>
          <a:prstGeom prst="rect">
            <a:avLst/>
          </a:prstGeom>
          <a:solidFill>
            <a:srgbClr val="5A5A5A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5" name="Prostokąt 64"/>
          <p:cNvSpPr/>
          <p:nvPr/>
        </p:nvSpPr>
        <p:spPr bwMode="auto">
          <a:xfrm>
            <a:off x="1403350" y="2133600"/>
            <a:ext cx="360363" cy="358775"/>
          </a:xfrm>
          <a:prstGeom prst="rect">
            <a:avLst/>
          </a:prstGeom>
          <a:solidFill>
            <a:srgbClr val="5A5A5A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1" name="pole tekstowe 70"/>
          <p:cNvSpPr txBox="1"/>
          <p:nvPr/>
        </p:nvSpPr>
        <p:spPr>
          <a:xfrm>
            <a:off x="971550" y="333375"/>
            <a:ext cx="9890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Push</a:t>
            </a:r>
          </a:p>
        </p:txBody>
      </p:sp>
      <p:sp>
        <p:nvSpPr>
          <p:cNvPr id="72" name="pole tekstowe 71"/>
          <p:cNvSpPr txBox="1"/>
          <p:nvPr/>
        </p:nvSpPr>
        <p:spPr>
          <a:xfrm>
            <a:off x="4067175" y="333375"/>
            <a:ext cx="8032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Pull</a:t>
            </a:r>
          </a:p>
        </p:txBody>
      </p:sp>
      <p:cxnSp>
        <p:nvCxnSpPr>
          <p:cNvPr id="76" name="Łącznik prosty ze strzałką 75"/>
          <p:cNvCxnSpPr/>
          <p:nvPr/>
        </p:nvCxnSpPr>
        <p:spPr bwMode="auto">
          <a:xfrm rot="5400000">
            <a:off x="432594" y="3320257"/>
            <a:ext cx="4537075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" name="Grupa 81"/>
          <p:cNvGrpSpPr>
            <a:grpSpLocks/>
          </p:cNvGrpSpPr>
          <p:nvPr/>
        </p:nvGrpSpPr>
        <p:grpSpPr bwMode="auto">
          <a:xfrm>
            <a:off x="539750" y="1268413"/>
            <a:ext cx="1728788" cy="1728787"/>
            <a:chOff x="539552" y="548680"/>
            <a:chExt cx="1728192" cy="1728192"/>
          </a:xfrm>
        </p:grpSpPr>
        <p:grpSp>
          <p:nvGrpSpPr>
            <p:cNvPr id="48155" name="Grupa 61"/>
            <p:cNvGrpSpPr>
              <a:grpSpLocks/>
            </p:cNvGrpSpPr>
            <p:nvPr/>
          </p:nvGrpSpPr>
          <p:grpSpPr bwMode="auto">
            <a:xfrm>
              <a:off x="539552" y="548680"/>
              <a:ext cx="288032" cy="1728192"/>
              <a:chOff x="539552" y="548680"/>
              <a:chExt cx="288032" cy="1728192"/>
            </a:xfrm>
          </p:grpSpPr>
          <p:cxnSp>
            <p:nvCxnSpPr>
              <p:cNvPr id="48" name="Łącznik prosty ze strzałką 47"/>
              <p:cNvCxnSpPr/>
              <p:nvPr/>
            </p:nvCxnSpPr>
            <p:spPr bwMode="auto">
              <a:xfrm rot="16200000" flipV="1">
                <a:off x="539552" y="548680"/>
                <a:ext cx="288826" cy="288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8169" name="Grupa 60"/>
              <p:cNvGrpSpPr>
                <a:grpSpLocks/>
              </p:cNvGrpSpPr>
              <p:nvPr/>
            </p:nvGrpSpPr>
            <p:grpSpPr bwMode="auto">
              <a:xfrm>
                <a:off x="539552" y="908720"/>
                <a:ext cx="288032" cy="1368152"/>
                <a:chOff x="539552" y="908720"/>
                <a:chExt cx="288032" cy="1368152"/>
              </a:xfrm>
            </p:grpSpPr>
            <p:cxnSp>
              <p:nvCxnSpPr>
                <p:cNvPr id="51" name="Łącznik prosty ze strzałką 50"/>
                <p:cNvCxnSpPr/>
                <p:nvPr/>
              </p:nvCxnSpPr>
              <p:spPr bwMode="auto">
                <a:xfrm rot="5400000">
                  <a:off x="540346" y="908124"/>
                  <a:ext cx="287239" cy="28882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arrow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Łącznik prosty ze strzałką 54"/>
                <p:cNvCxnSpPr/>
                <p:nvPr/>
              </p:nvCxnSpPr>
              <p:spPr bwMode="auto">
                <a:xfrm rot="16200000" flipV="1">
                  <a:off x="540346" y="1268363"/>
                  <a:ext cx="287238" cy="28882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arrow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Łącznik prosty ze strzałką 58"/>
                <p:cNvCxnSpPr/>
                <p:nvPr/>
              </p:nvCxnSpPr>
              <p:spPr bwMode="auto">
                <a:xfrm rot="5400000">
                  <a:off x="540346" y="1628601"/>
                  <a:ext cx="287239" cy="28882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arrow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Łącznik prosty ze strzałką 59"/>
                <p:cNvCxnSpPr/>
                <p:nvPr/>
              </p:nvCxnSpPr>
              <p:spPr bwMode="auto">
                <a:xfrm rot="16200000" flipV="1">
                  <a:off x="540346" y="1988840"/>
                  <a:ext cx="287238" cy="28882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arrow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8156" name="Grupa 62"/>
            <p:cNvGrpSpPr>
              <a:grpSpLocks/>
            </p:cNvGrpSpPr>
            <p:nvPr/>
          </p:nvGrpSpPr>
          <p:grpSpPr bwMode="auto">
            <a:xfrm>
              <a:off x="1979712" y="548680"/>
              <a:ext cx="288032" cy="1728192"/>
              <a:chOff x="539552" y="548680"/>
              <a:chExt cx="288032" cy="1728192"/>
            </a:xfrm>
          </p:grpSpPr>
          <p:cxnSp>
            <p:nvCxnSpPr>
              <p:cNvPr id="64" name="Łącznik prosty ze strzałką 63"/>
              <p:cNvCxnSpPr/>
              <p:nvPr/>
            </p:nvCxnSpPr>
            <p:spPr bwMode="auto">
              <a:xfrm rot="16200000" flipV="1">
                <a:off x="539551" y="549474"/>
                <a:ext cx="288826" cy="28723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8163" name="Grupa 60"/>
              <p:cNvGrpSpPr>
                <a:grpSpLocks/>
              </p:cNvGrpSpPr>
              <p:nvPr/>
            </p:nvGrpSpPr>
            <p:grpSpPr bwMode="auto">
              <a:xfrm>
                <a:off x="539552" y="908720"/>
                <a:ext cx="288032" cy="1368152"/>
                <a:chOff x="539552" y="908720"/>
                <a:chExt cx="288032" cy="1368152"/>
              </a:xfrm>
            </p:grpSpPr>
            <p:cxnSp>
              <p:nvCxnSpPr>
                <p:cNvPr id="66" name="Łącznik prosty ze strzałką 65"/>
                <p:cNvCxnSpPr/>
                <p:nvPr/>
              </p:nvCxnSpPr>
              <p:spPr bwMode="auto">
                <a:xfrm rot="5400000">
                  <a:off x="540345" y="908918"/>
                  <a:ext cx="287239" cy="28723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arrow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Łącznik prosty ze strzałką 66"/>
                <p:cNvCxnSpPr/>
                <p:nvPr/>
              </p:nvCxnSpPr>
              <p:spPr bwMode="auto">
                <a:xfrm rot="16200000" flipV="1">
                  <a:off x="540345" y="1269157"/>
                  <a:ext cx="287238" cy="28723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arrow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Łącznik prosty ze strzałką 67"/>
                <p:cNvCxnSpPr/>
                <p:nvPr/>
              </p:nvCxnSpPr>
              <p:spPr bwMode="auto">
                <a:xfrm rot="5400000">
                  <a:off x="540345" y="1629395"/>
                  <a:ext cx="287239" cy="28723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arrow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Łącznik prosty ze strzałką 68"/>
                <p:cNvCxnSpPr/>
                <p:nvPr/>
              </p:nvCxnSpPr>
              <p:spPr bwMode="auto">
                <a:xfrm rot="16200000" flipV="1">
                  <a:off x="540345" y="1989634"/>
                  <a:ext cx="287238" cy="28723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arrow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70" name="Łącznik prosty ze strzałką 69"/>
            <p:cNvCxnSpPr/>
            <p:nvPr/>
          </p:nvCxnSpPr>
          <p:spPr bwMode="auto">
            <a:xfrm rot="5400000" flipH="1" flipV="1">
              <a:off x="1619473" y="549474"/>
              <a:ext cx="288826" cy="2872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Łącznik prosty ze strzałką 73"/>
            <p:cNvCxnSpPr/>
            <p:nvPr/>
          </p:nvCxnSpPr>
          <p:spPr bwMode="auto">
            <a:xfrm rot="16200000" flipH="1">
              <a:off x="1620267" y="908918"/>
              <a:ext cx="287239" cy="2872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Łącznik prosty ze strzałką 78"/>
            <p:cNvCxnSpPr/>
            <p:nvPr/>
          </p:nvCxnSpPr>
          <p:spPr bwMode="auto">
            <a:xfrm rot="5400000" flipH="1" flipV="1">
              <a:off x="1620267" y="1269157"/>
              <a:ext cx="287238" cy="2872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Łącznik prosty ze strzałką 79"/>
            <p:cNvCxnSpPr/>
            <p:nvPr/>
          </p:nvCxnSpPr>
          <p:spPr bwMode="auto">
            <a:xfrm rot="16200000" flipH="1">
              <a:off x="1620267" y="1629395"/>
              <a:ext cx="287239" cy="2872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Łącznik prosty ze strzałką 80"/>
            <p:cNvCxnSpPr/>
            <p:nvPr/>
          </p:nvCxnSpPr>
          <p:spPr bwMode="auto">
            <a:xfrm rot="5400000" flipH="1" flipV="1">
              <a:off x="1620267" y="1989634"/>
              <a:ext cx="287238" cy="2872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145" name="Grupa 44"/>
          <p:cNvGrpSpPr>
            <a:grpSpLocks/>
          </p:cNvGrpSpPr>
          <p:nvPr/>
        </p:nvGrpSpPr>
        <p:grpSpPr bwMode="auto">
          <a:xfrm>
            <a:off x="323850" y="1052513"/>
            <a:ext cx="1800225" cy="1800225"/>
            <a:chOff x="323528" y="332656"/>
            <a:chExt cx="1800200" cy="1800200"/>
          </a:xfrm>
        </p:grpSpPr>
        <p:sp>
          <p:nvSpPr>
            <p:cNvPr id="34" name="Prostokąt 33"/>
            <p:cNvSpPr/>
            <p:nvPr/>
          </p:nvSpPr>
          <p:spPr bwMode="auto">
            <a:xfrm>
              <a:off x="323528" y="332656"/>
              <a:ext cx="360358" cy="360357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5" name="Prostokąt 34"/>
            <p:cNvSpPr/>
            <p:nvPr/>
          </p:nvSpPr>
          <p:spPr bwMode="auto">
            <a:xfrm>
              <a:off x="323528" y="1053371"/>
              <a:ext cx="360358" cy="358770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7" name="Prostokąt 36"/>
            <p:cNvSpPr/>
            <p:nvPr/>
          </p:nvSpPr>
          <p:spPr bwMode="auto">
            <a:xfrm>
              <a:off x="1044243" y="332656"/>
              <a:ext cx="358770" cy="360357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8" name="Prostokąt 37"/>
            <p:cNvSpPr/>
            <p:nvPr/>
          </p:nvSpPr>
          <p:spPr bwMode="auto">
            <a:xfrm>
              <a:off x="1044243" y="1053371"/>
              <a:ext cx="358770" cy="358770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9" name="Prostokąt 38"/>
            <p:cNvSpPr/>
            <p:nvPr/>
          </p:nvSpPr>
          <p:spPr bwMode="auto">
            <a:xfrm>
              <a:off x="323528" y="1772498"/>
              <a:ext cx="360358" cy="360358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0" name="Prostokąt 39"/>
            <p:cNvSpPr/>
            <p:nvPr/>
          </p:nvSpPr>
          <p:spPr bwMode="auto">
            <a:xfrm>
              <a:off x="1044243" y="1772498"/>
              <a:ext cx="358770" cy="360358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1" name="Prostokąt 40"/>
            <p:cNvSpPr/>
            <p:nvPr/>
          </p:nvSpPr>
          <p:spPr bwMode="auto">
            <a:xfrm>
              <a:off x="1763371" y="332656"/>
              <a:ext cx="360357" cy="360357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2" name="Prostokąt 41"/>
            <p:cNvSpPr/>
            <p:nvPr/>
          </p:nvSpPr>
          <p:spPr bwMode="auto">
            <a:xfrm>
              <a:off x="1763371" y="1053371"/>
              <a:ext cx="360357" cy="358770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3" name="Prostokąt 42"/>
            <p:cNvSpPr/>
            <p:nvPr/>
          </p:nvSpPr>
          <p:spPr bwMode="auto">
            <a:xfrm>
              <a:off x="1763371" y="1772498"/>
              <a:ext cx="360357" cy="360358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03941 -0.0525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" y="-2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-0.03923 0.0523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" y="2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03941 -0.0525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-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07407E-6 L 0.03941 0.05231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2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03941 -0.05254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-2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07407E-6 L 0.03941 0.05231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9" grpId="0" animBg="1"/>
      <p:bldP spid="61" grpId="0" animBg="1"/>
      <p:bldP spid="62" grpId="0" animBg="1"/>
      <p:bldP spid="63" grpId="0" animBg="1"/>
      <p:bldP spid="6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smtClean="0"/>
              <a:t>Our solution – server-side</a:t>
            </a:r>
          </a:p>
        </p:txBody>
      </p:sp>
      <p:cxnSp>
        <p:nvCxnSpPr>
          <p:cNvPr id="36" name="Łącznik prosty 35"/>
          <p:cNvCxnSpPr/>
          <p:nvPr/>
        </p:nvCxnSpPr>
        <p:spPr bwMode="auto">
          <a:xfrm>
            <a:off x="323850" y="6011863"/>
            <a:ext cx="8496300" cy="0"/>
          </a:xfrm>
          <a:prstGeom prst="line">
            <a:avLst/>
          </a:prstGeom>
          <a:ln>
            <a:prstDash val="dash"/>
            <a:headEnd type="none" w="med" len="med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Łącznik prosty ze strzałką 72"/>
          <p:cNvCxnSpPr>
            <a:endCxn id="75" idx="1"/>
          </p:cNvCxnSpPr>
          <p:nvPr/>
        </p:nvCxnSpPr>
        <p:spPr bwMode="auto">
          <a:xfrm>
            <a:off x="5795963" y="1908175"/>
            <a:ext cx="11525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Prostokąt 74"/>
          <p:cNvSpPr/>
          <p:nvPr/>
        </p:nvSpPr>
        <p:spPr bwMode="auto">
          <a:xfrm>
            <a:off x="6948488" y="1620838"/>
            <a:ext cx="1655762" cy="5746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Edge image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diffusion</a:t>
            </a:r>
          </a:p>
        </p:txBody>
      </p:sp>
      <p:sp>
        <p:nvSpPr>
          <p:cNvPr id="88" name="pole tekstowe 87"/>
          <p:cNvSpPr txBox="1"/>
          <p:nvPr/>
        </p:nvSpPr>
        <p:spPr>
          <a:xfrm>
            <a:off x="3521075" y="6084888"/>
            <a:ext cx="1914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Client side</a:t>
            </a:r>
          </a:p>
        </p:txBody>
      </p:sp>
      <p:grpSp>
        <p:nvGrpSpPr>
          <p:cNvPr id="49158" name="Grupa 82"/>
          <p:cNvGrpSpPr>
            <a:grpSpLocks/>
          </p:cNvGrpSpPr>
          <p:nvPr/>
        </p:nvGrpSpPr>
        <p:grpSpPr bwMode="auto">
          <a:xfrm>
            <a:off x="179388" y="188913"/>
            <a:ext cx="6264275" cy="6335712"/>
            <a:chOff x="179512" y="188640"/>
            <a:chExt cx="6264696" cy="6336704"/>
          </a:xfrm>
        </p:grpSpPr>
        <p:sp>
          <p:nvSpPr>
            <p:cNvPr id="91" name="Objaśnienie prostokątne 90"/>
            <p:cNvSpPr/>
            <p:nvPr/>
          </p:nvSpPr>
          <p:spPr bwMode="auto">
            <a:xfrm>
              <a:off x="179512" y="188640"/>
              <a:ext cx="6264696" cy="6336704"/>
            </a:xfrm>
            <a:prstGeom prst="wedgeRectCallout">
              <a:avLst>
                <a:gd name="adj1" fmla="val 57013"/>
                <a:gd name="adj2" fmla="val -22133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baseline="-25000" dirty="0">
                <a:solidFill>
                  <a:schemeClr val="tx1"/>
                </a:solidFill>
              </a:endParaRPr>
            </a:p>
          </p:txBody>
        </p:sp>
        <p:pic>
          <p:nvPicPr>
            <p:cNvPr id="49183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534" y="980728"/>
              <a:ext cx="2452041" cy="2428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3" name="Prostokąt 92"/>
          <p:cNvSpPr/>
          <p:nvPr/>
        </p:nvSpPr>
        <p:spPr bwMode="auto">
          <a:xfrm>
            <a:off x="361950" y="3462338"/>
            <a:ext cx="1071563" cy="1079500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4" name="Prostokąt 83"/>
          <p:cNvSpPr/>
          <p:nvPr/>
        </p:nvSpPr>
        <p:spPr bwMode="auto">
          <a:xfrm>
            <a:off x="323850" y="1773238"/>
            <a:ext cx="360363" cy="360362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9" name="Prostokąt 88"/>
          <p:cNvSpPr/>
          <p:nvPr/>
        </p:nvSpPr>
        <p:spPr bwMode="auto">
          <a:xfrm>
            <a:off x="323850" y="1052513"/>
            <a:ext cx="360363" cy="360362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1" name="Prostokąt 60"/>
          <p:cNvSpPr/>
          <p:nvPr/>
        </p:nvSpPr>
        <p:spPr bwMode="auto">
          <a:xfrm>
            <a:off x="1763713" y="1773238"/>
            <a:ext cx="360362" cy="360362"/>
          </a:xfrm>
          <a:prstGeom prst="rect">
            <a:avLst/>
          </a:prstGeom>
          <a:solidFill>
            <a:srgbClr val="5A5A5A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2" name="Prostokąt 61"/>
          <p:cNvSpPr/>
          <p:nvPr/>
        </p:nvSpPr>
        <p:spPr bwMode="auto">
          <a:xfrm>
            <a:off x="1763713" y="1052513"/>
            <a:ext cx="360362" cy="360362"/>
          </a:xfrm>
          <a:prstGeom prst="rect">
            <a:avLst/>
          </a:prstGeom>
          <a:solidFill>
            <a:srgbClr val="5A5A5A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3" name="Prostokąt 62"/>
          <p:cNvSpPr/>
          <p:nvPr/>
        </p:nvSpPr>
        <p:spPr bwMode="auto">
          <a:xfrm>
            <a:off x="323850" y="2492375"/>
            <a:ext cx="360363" cy="360363"/>
          </a:xfrm>
          <a:prstGeom prst="rect">
            <a:avLst/>
          </a:prstGeom>
          <a:solidFill>
            <a:srgbClr val="8BC53F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5" name="Prostokąt 64"/>
          <p:cNvSpPr/>
          <p:nvPr/>
        </p:nvSpPr>
        <p:spPr bwMode="auto">
          <a:xfrm>
            <a:off x="1763713" y="2492375"/>
            <a:ext cx="360362" cy="360363"/>
          </a:xfrm>
          <a:prstGeom prst="rect">
            <a:avLst/>
          </a:prstGeom>
          <a:solidFill>
            <a:srgbClr val="5A5A5A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1" name="Prostokąt 70"/>
          <p:cNvSpPr/>
          <p:nvPr/>
        </p:nvSpPr>
        <p:spPr bwMode="auto">
          <a:xfrm>
            <a:off x="1042988" y="1052513"/>
            <a:ext cx="360362" cy="360362"/>
          </a:xfrm>
          <a:prstGeom prst="rect">
            <a:avLst/>
          </a:prstGeom>
          <a:solidFill>
            <a:srgbClr val="515151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2" name="Prostokąt 71"/>
          <p:cNvSpPr/>
          <p:nvPr/>
        </p:nvSpPr>
        <p:spPr bwMode="auto">
          <a:xfrm>
            <a:off x="1042988" y="1773238"/>
            <a:ext cx="360362" cy="360362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6" name="Prostokąt 75"/>
          <p:cNvSpPr/>
          <p:nvPr/>
        </p:nvSpPr>
        <p:spPr bwMode="auto">
          <a:xfrm>
            <a:off x="1042988" y="2492375"/>
            <a:ext cx="360362" cy="360363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15" name="Grupa 44"/>
          <p:cNvGrpSpPr>
            <a:grpSpLocks/>
          </p:cNvGrpSpPr>
          <p:nvPr/>
        </p:nvGrpSpPr>
        <p:grpSpPr bwMode="auto">
          <a:xfrm>
            <a:off x="323850" y="1052513"/>
            <a:ext cx="1800225" cy="1800225"/>
            <a:chOff x="323528" y="332656"/>
            <a:chExt cx="1800200" cy="1800200"/>
          </a:xfrm>
        </p:grpSpPr>
        <p:sp>
          <p:nvSpPr>
            <p:cNvPr id="34" name="Prostokąt 33"/>
            <p:cNvSpPr/>
            <p:nvPr/>
          </p:nvSpPr>
          <p:spPr bwMode="auto">
            <a:xfrm>
              <a:off x="323528" y="332656"/>
              <a:ext cx="360358" cy="360357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5" name="Prostokąt 34"/>
            <p:cNvSpPr/>
            <p:nvPr/>
          </p:nvSpPr>
          <p:spPr bwMode="auto">
            <a:xfrm>
              <a:off x="323528" y="1053371"/>
              <a:ext cx="360358" cy="358770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7" name="Prostokąt 36"/>
            <p:cNvSpPr/>
            <p:nvPr/>
          </p:nvSpPr>
          <p:spPr bwMode="auto">
            <a:xfrm>
              <a:off x="1044243" y="332656"/>
              <a:ext cx="358770" cy="360357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8" name="Prostokąt 37"/>
            <p:cNvSpPr/>
            <p:nvPr/>
          </p:nvSpPr>
          <p:spPr bwMode="auto">
            <a:xfrm>
              <a:off x="1044243" y="1053371"/>
              <a:ext cx="358770" cy="358770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9" name="Prostokąt 38"/>
            <p:cNvSpPr/>
            <p:nvPr/>
          </p:nvSpPr>
          <p:spPr bwMode="auto">
            <a:xfrm>
              <a:off x="323528" y="1772498"/>
              <a:ext cx="360358" cy="360358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0" name="Prostokąt 39"/>
            <p:cNvSpPr/>
            <p:nvPr/>
          </p:nvSpPr>
          <p:spPr bwMode="auto">
            <a:xfrm>
              <a:off x="1044243" y="1772498"/>
              <a:ext cx="358770" cy="360358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1" name="Prostokąt 40"/>
            <p:cNvSpPr/>
            <p:nvPr/>
          </p:nvSpPr>
          <p:spPr bwMode="auto">
            <a:xfrm>
              <a:off x="1763371" y="332656"/>
              <a:ext cx="360357" cy="360357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2" name="Prostokąt 41"/>
            <p:cNvSpPr/>
            <p:nvPr/>
          </p:nvSpPr>
          <p:spPr bwMode="auto">
            <a:xfrm>
              <a:off x="1763371" y="1053371"/>
              <a:ext cx="360357" cy="358770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3" name="Prostokąt 42"/>
            <p:cNvSpPr/>
            <p:nvPr/>
          </p:nvSpPr>
          <p:spPr bwMode="auto">
            <a:xfrm>
              <a:off x="1763371" y="1772498"/>
              <a:ext cx="360357" cy="360358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77" name="pole tekstowe 76"/>
          <p:cNvSpPr txBox="1"/>
          <p:nvPr/>
        </p:nvSpPr>
        <p:spPr>
          <a:xfrm>
            <a:off x="971550" y="333375"/>
            <a:ext cx="9890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Push</a:t>
            </a:r>
          </a:p>
        </p:txBody>
      </p:sp>
      <p:sp>
        <p:nvSpPr>
          <p:cNvPr id="78" name="pole tekstowe 77"/>
          <p:cNvSpPr txBox="1"/>
          <p:nvPr/>
        </p:nvSpPr>
        <p:spPr>
          <a:xfrm>
            <a:off x="4067175" y="333375"/>
            <a:ext cx="8032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Pull</a:t>
            </a:r>
          </a:p>
        </p:txBody>
      </p:sp>
      <p:cxnSp>
        <p:nvCxnSpPr>
          <p:cNvPr id="82" name="Łącznik prosty ze strzałką 81"/>
          <p:cNvCxnSpPr/>
          <p:nvPr/>
        </p:nvCxnSpPr>
        <p:spPr bwMode="auto">
          <a:xfrm rot="5400000">
            <a:off x="432594" y="3320257"/>
            <a:ext cx="4537075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L 0.004 0.29931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15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0.004 0.3518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17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22222E-6 L -0.07483 0.29931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" y="15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7 L -0.07483 0.3518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" y="17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3333E-6 L 0.004 0.24699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12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33333E-6 L -0.07483 0.2469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" y="1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0.03524 0.35185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" y="17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3524 0.29931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" y="15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3333E-6 L -0.03524 0.246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" y="1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84" grpId="0" animBg="1"/>
      <p:bldP spid="89" grpId="0" animBg="1"/>
      <p:bldP spid="61" grpId="0" animBg="1"/>
      <p:bldP spid="62" grpId="0" animBg="1"/>
      <p:bldP spid="63" grpId="0" animBg="1"/>
      <p:bldP spid="65" grpId="0" animBg="1"/>
      <p:bldP spid="71" grpId="0" animBg="1"/>
      <p:bldP spid="72" grpId="0" animBg="1"/>
      <p:bldP spid="7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http://tomlambert.com/wp-content/uploads/2010/03/cloud-comput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3238"/>
            <a:ext cx="4938713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pPr eaLnBrk="1" hangingPunct="1"/>
            <a:r>
              <a:rPr lang="en-US" dirty="0" smtClean="0"/>
              <a:t>Motivation</a:t>
            </a:r>
          </a:p>
        </p:txBody>
      </p:sp>
      <p:sp>
        <p:nvSpPr>
          <p:cNvPr id="33795" name="Symbol zastępczy zawartości 2"/>
          <p:cNvSpPr>
            <a:spLocks noGrp="1"/>
          </p:cNvSpPr>
          <p:nvPr>
            <p:ph idx="1"/>
          </p:nvPr>
        </p:nvSpPr>
        <p:spPr>
          <a:xfrm>
            <a:off x="4787900" y="1196975"/>
            <a:ext cx="4356100" cy="49672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Service oriented</a:t>
            </a:r>
          </a:p>
          <a:p>
            <a:pPr eaLnBrk="1" hangingPunct="1">
              <a:defRPr/>
            </a:pPr>
            <a:r>
              <a:rPr lang="en-US" dirty="0" smtClean="0"/>
              <a:t>Hardware and location independent computing</a:t>
            </a:r>
            <a:endParaRPr lang="pl-PL" dirty="0" smtClean="0"/>
          </a:p>
          <a:p>
            <a:pPr eaLnBrk="1" hangingPunct="1">
              <a:defRPr/>
            </a:pPr>
            <a:r>
              <a:rPr lang="en-US" dirty="0" smtClean="0"/>
              <a:t>Great for thin clients</a:t>
            </a:r>
          </a:p>
          <a:p>
            <a:pPr eaLnBrk="1" hangingPunct="1">
              <a:defRPr/>
            </a:pPr>
            <a:r>
              <a:rPr lang="en-US" dirty="0" smtClean="0"/>
              <a:t>Code and confidential data kept in a secure remote environment</a:t>
            </a:r>
          </a:p>
          <a:p>
            <a:pPr eaLnBrk="1" hangingPunct="1">
              <a:defRPr/>
            </a:pPr>
            <a:r>
              <a:rPr lang="en-US" dirty="0" smtClean="0"/>
              <a:t>Low-cost of maintenance</a:t>
            </a:r>
          </a:p>
          <a:p>
            <a:pPr eaLnBrk="1" hangingPunct="1">
              <a:defRPr/>
            </a:pPr>
            <a:r>
              <a:rPr lang="en-US" dirty="0" smtClean="0"/>
              <a:t>Full-time access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rostokąt 100"/>
          <p:cNvSpPr/>
          <p:nvPr/>
        </p:nvSpPr>
        <p:spPr bwMode="auto">
          <a:xfrm>
            <a:off x="717550" y="3819525"/>
            <a:ext cx="360363" cy="360363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0178" name="Tytuł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08963" cy="431800"/>
          </a:xfrm>
        </p:spPr>
        <p:txBody>
          <a:bodyPr/>
          <a:lstStyle/>
          <a:p>
            <a:r>
              <a:rPr lang="en-US" smtClean="0"/>
              <a:t>Our solution – server-side</a:t>
            </a:r>
          </a:p>
        </p:txBody>
      </p:sp>
      <p:cxnSp>
        <p:nvCxnSpPr>
          <p:cNvPr id="36" name="Łącznik prosty 35"/>
          <p:cNvCxnSpPr/>
          <p:nvPr/>
        </p:nvCxnSpPr>
        <p:spPr bwMode="auto">
          <a:xfrm>
            <a:off x="323850" y="6011863"/>
            <a:ext cx="8496300" cy="0"/>
          </a:xfrm>
          <a:prstGeom prst="line">
            <a:avLst/>
          </a:prstGeom>
          <a:ln>
            <a:prstDash val="dash"/>
            <a:headEnd type="none" w="med" len="med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Łącznik prosty ze strzałką 72"/>
          <p:cNvCxnSpPr>
            <a:endCxn id="75" idx="1"/>
          </p:cNvCxnSpPr>
          <p:nvPr/>
        </p:nvCxnSpPr>
        <p:spPr bwMode="auto">
          <a:xfrm>
            <a:off x="5795963" y="1908175"/>
            <a:ext cx="11525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Prostokąt 74"/>
          <p:cNvSpPr/>
          <p:nvPr/>
        </p:nvSpPr>
        <p:spPr bwMode="auto">
          <a:xfrm>
            <a:off x="6948488" y="1620838"/>
            <a:ext cx="1655762" cy="5746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Edge image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diffusion</a:t>
            </a:r>
          </a:p>
        </p:txBody>
      </p:sp>
      <p:sp>
        <p:nvSpPr>
          <p:cNvPr id="88" name="pole tekstowe 87"/>
          <p:cNvSpPr txBox="1"/>
          <p:nvPr/>
        </p:nvSpPr>
        <p:spPr>
          <a:xfrm>
            <a:off x="3521075" y="6084888"/>
            <a:ext cx="1914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Client side</a:t>
            </a:r>
          </a:p>
        </p:txBody>
      </p:sp>
      <p:grpSp>
        <p:nvGrpSpPr>
          <p:cNvPr id="50183" name="Grupa 82"/>
          <p:cNvGrpSpPr>
            <a:grpSpLocks/>
          </p:cNvGrpSpPr>
          <p:nvPr/>
        </p:nvGrpSpPr>
        <p:grpSpPr bwMode="auto">
          <a:xfrm>
            <a:off x="179388" y="188913"/>
            <a:ext cx="6264275" cy="6335712"/>
            <a:chOff x="179512" y="188640"/>
            <a:chExt cx="6264696" cy="6336704"/>
          </a:xfrm>
        </p:grpSpPr>
        <p:sp>
          <p:nvSpPr>
            <p:cNvPr id="91" name="Objaśnienie prostokątne 90"/>
            <p:cNvSpPr/>
            <p:nvPr/>
          </p:nvSpPr>
          <p:spPr bwMode="auto">
            <a:xfrm>
              <a:off x="179512" y="188640"/>
              <a:ext cx="6264696" cy="6336704"/>
            </a:xfrm>
            <a:prstGeom prst="wedgeRectCallout">
              <a:avLst>
                <a:gd name="adj1" fmla="val 57013"/>
                <a:gd name="adj2" fmla="val -22133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baseline="-25000" dirty="0">
                <a:solidFill>
                  <a:schemeClr val="tx1"/>
                </a:solidFill>
              </a:endParaRPr>
            </a:p>
          </p:txBody>
        </p:sp>
        <p:pic>
          <p:nvPicPr>
            <p:cNvPr id="5020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534" y="980728"/>
              <a:ext cx="2452041" cy="2428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3" name="Prostokąt 92"/>
          <p:cNvSpPr/>
          <p:nvPr/>
        </p:nvSpPr>
        <p:spPr bwMode="auto">
          <a:xfrm>
            <a:off x="361950" y="3462338"/>
            <a:ext cx="1071563" cy="1079500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4" name="Prostokąt 83"/>
          <p:cNvSpPr/>
          <p:nvPr/>
        </p:nvSpPr>
        <p:spPr bwMode="auto">
          <a:xfrm>
            <a:off x="357188" y="3819525"/>
            <a:ext cx="358775" cy="360363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9" name="Prostokąt 88"/>
          <p:cNvSpPr/>
          <p:nvPr/>
        </p:nvSpPr>
        <p:spPr bwMode="auto">
          <a:xfrm>
            <a:off x="357188" y="3459163"/>
            <a:ext cx="358775" cy="360362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1" name="Prostokąt 60"/>
          <p:cNvSpPr/>
          <p:nvPr/>
        </p:nvSpPr>
        <p:spPr bwMode="auto">
          <a:xfrm>
            <a:off x="1076325" y="3819525"/>
            <a:ext cx="360363" cy="360363"/>
          </a:xfrm>
          <a:prstGeom prst="rect">
            <a:avLst/>
          </a:prstGeom>
          <a:solidFill>
            <a:srgbClr val="5A5A5A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2" name="Prostokąt 61"/>
          <p:cNvSpPr/>
          <p:nvPr/>
        </p:nvSpPr>
        <p:spPr bwMode="auto">
          <a:xfrm>
            <a:off x="1076325" y="3459163"/>
            <a:ext cx="360363" cy="360362"/>
          </a:xfrm>
          <a:prstGeom prst="rect">
            <a:avLst/>
          </a:prstGeom>
          <a:solidFill>
            <a:srgbClr val="5A5A5A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3" name="Prostokąt 62"/>
          <p:cNvSpPr/>
          <p:nvPr/>
        </p:nvSpPr>
        <p:spPr bwMode="auto">
          <a:xfrm>
            <a:off x="357188" y="4179888"/>
            <a:ext cx="358775" cy="360362"/>
          </a:xfrm>
          <a:prstGeom prst="rect">
            <a:avLst/>
          </a:prstGeom>
          <a:solidFill>
            <a:srgbClr val="8BC53F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5" name="Prostokąt 64"/>
          <p:cNvSpPr/>
          <p:nvPr/>
        </p:nvSpPr>
        <p:spPr bwMode="auto">
          <a:xfrm>
            <a:off x="1076325" y="4179888"/>
            <a:ext cx="360363" cy="360362"/>
          </a:xfrm>
          <a:prstGeom prst="rect">
            <a:avLst/>
          </a:prstGeom>
          <a:solidFill>
            <a:srgbClr val="5A5A5A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1" name="Prostokąt 70"/>
          <p:cNvSpPr/>
          <p:nvPr/>
        </p:nvSpPr>
        <p:spPr bwMode="auto">
          <a:xfrm>
            <a:off x="715963" y="3459163"/>
            <a:ext cx="360362" cy="360362"/>
          </a:xfrm>
          <a:prstGeom prst="rect">
            <a:avLst/>
          </a:prstGeom>
          <a:solidFill>
            <a:srgbClr val="515151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6" name="Prostokąt 75"/>
          <p:cNvSpPr/>
          <p:nvPr/>
        </p:nvSpPr>
        <p:spPr bwMode="auto">
          <a:xfrm>
            <a:off x="715963" y="4179888"/>
            <a:ext cx="360362" cy="360362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2" name="Prostokąt 71"/>
          <p:cNvSpPr/>
          <p:nvPr/>
        </p:nvSpPr>
        <p:spPr bwMode="auto">
          <a:xfrm>
            <a:off x="715963" y="3819525"/>
            <a:ext cx="360362" cy="360363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7" name="pole tekstowe 76"/>
          <p:cNvSpPr txBox="1"/>
          <p:nvPr/>
        </p:nvSpPr>
        <p:spPr>
          <a:xfrm>
            <a:off x="971550" y="333375"/>
            <a:ext cx="9890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Push</a:t>
            </a:r>
          </a:p>
        </p:txBody>
      </p:sp>
      <p:sp>
        <p:nvSpPr>
          <p:cNvPr id="78" name="pole tekstowe 77"/>
          <p:cNvSpPr txBox="1"/>
          <p:nvPr/>
        </p:nvSpPr>
        <p:spPr>
          <a:xfrm>
            <a:off x="4067175" y="333375"/>
            <a:ext cx="8032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Pull</a:t>
            </a:r>
          </a:p>
        </p:txBody>
      </p:sp>
      <p:sp>
        <p:nvSpPr>
          <p:cNvPr id="102" name="Prostokąt 101"/>
          <p:cNvSpPr/>
          <p:nvPr/>
        </p:nvSpPr>
        <p:spPr bwMode="auto">
          <a:xfrm>
            <a:off x="720725" y="3819525"/>
            <a:ext cx="360363" cy="360363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99" name="Łącznik prosty ze strzałką 98"/>
          <p:cNvCxnSpPr/>
          <p:nvPr/>
        </p:nvCxnSpPr>
        <p:spPr bwMode="auto">
          <a:xfrm rot="5400000">
            <a:off x="558006" y="4058444"/>
            <a:ext cx="288925" cy="28733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1" name="Grupa 44"/>
          <p:cNvGrpSpPr>
            <a:grpSpLocks/>
          </p:cNvGrpSpPr>
          <p:nvPr/>
        </p:nvGrpSpPr>
        <p:grpSpPr bwMode="auto">
          <a:xfrm>
            <a:off x="357188" y="3460750"/>
            <a:ext cx="1081087" cy="1079500"/>
            <a:chOff x="323528" y="332656"/>
            <a:chExt cx="1080120" cy="1080120"/>
          </a:xfrm>
        </p:grpSpPr>
        <p:sp>
          <p:nvSpPr>
            <p:cNvPr id="52" name="Prostokąt 51"/>
            <p:cNvSpPr/>
            <p:nvPr/>
          </p:nvSpPr>
          <p:spPr bwMode="auto">
            <a:xfrm>
              <a:off x="323528" y="332656"/>
              <a:ext cx="360040" cy="360570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5" name="Prostokąt 54"/>
            <p:cNvSpPr/>
            <p:nvPr/>
          </p:nvSpPr>
          <p:spPr bwMode="auto">
            <a:xfrm>
              <a:off x="323528" y="1052207"/>
              <a:ext cx="360040" cy="360569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6" name="Prostokąt 55"/>
            <p:cNvSpPr/>
            <p:nvPr/>
          </p:nvSpPr>
          <p:spPr bwMode="auto">
            <a:xfrm>
              <a:off x="1043608" y="332656"/>
              <a:ext cx="360040" cy="360570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7" name="Prostokąt 56"/>
            <p:cNvSpPr/>
            <p:nvPr/>
          </p:nvSpPr>
          <p:spPr bwMode="auto">
            <a:xfrm>
              <a:off x="1043608" y="1052207"/>
              <a:ext cx="360040" cy="360569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03" name="Łącznik prosty ze strzałką 102"/>
          <p:cNvCxnSpPr/>
          <p:nvPr/>
        </p:nvCxnSpPr>
        <p:spPr bwMode="auto">
          <a:xfrm rot="5400000">
            <a:off x="432594" y="3320257"/>
            <a:ext cx="4537075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93 L -0.03906 0.05347 " pathEditMode="relative" ptsTypes="AA">
                                      <p:cBhvr>
                                        <p:cTn id="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rostokąt 100"/>
          <p:cNvSpPr/>
          <p:nvPr/>
        </p:nvSpPr>
        <p:spPr bwMode="auto">
          <a:xfrm>
            <a:off x="717550" y="3819525"/>
            <a:ext cx="360363" cy="360363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1202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smtClean="0"/>
              <a:t>Our solution – server-side</a:t>
            </a:r>
          </a:p>
        </p:txBody>
      </p:sp>
      <p:cxnSp>
        <p:nvCxnSpPr>
          <p:cNvPr id="36" name="Łącznik prosty 35"/>
          <p:cNvCxnSpPr/>
          <p:nvPr/>
        </p:nvCxnSpPr>
        <p:spPr bwMode="auto">
          <a:xfrm>
            <a:off x="323850" y="6011863"/>
            <a:ext cx="8496300" cy="0"/>
          </a:xfrm>
          <a:prstGeom prst="line">
            <a:avLst/>
          </a:prstGeom>
          <a:ln>
            <a:prstDash val="dash"/>
            <a:headEnd type="none" w="med" len="med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Łącznik prosty ze strzałką 72"/>
          <p:cNvCxnSpPr>
            <a:endCxn id="75" idx="1"/>
          </p:cNvCxnSpPr>
          <p:nvPr/>
        </p:nvCxnSpPr>
        <p:spPr bwMode="auto">
          <a:xfrm>
            <a:off x="5795963" y="1908175"/>
            <a:ext cx="11525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Prostokąt 74"/>
          <p:cNvSpPr/>
          <p:nvPr/>
        </p:nvSpPr>
        <p:spPr bwMode="auto">
          <a:xfrm>
            <a:off x="6948488" y="1620838"/>
            <a:ext cx="1655762" cy="5746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Edge image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diffusion</a:t>
            </a:r>
          </a:p>
        </p:txBody>
      </p:sp>
      <p:sp>
        <p:nvSpPr>
          <p:cNvPr id="88" name="pole tekstowe 87"/>
          <p:cNvSpPr txBox="1"/>
          <p:nvPr/>
        </p:nvSpPr>
        <p:spPr>
          <a:xfrm>
            <a:off x="3521075" y="6084888"/>
            <a:ext cx="1914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Client side</a:t>
            </a:r>
          </a:p>
        </p:txBody>
      </p:sp>
      <p:grpSp>
        <p:nvGrpSpPr>
          <p:cNvPr id="51207" name="Grupa 82"/>
          <p:cNvGrpSpPr>
            <a:grpSpLocks/>
          </p:cNvGrpSpPr>
          <p:nvPr/>
        </p:nvGrpSpPr>
        <p:grpSpPr bwMode="auto">
          <a:xfrm>
            <a:off x="179388" y="188913"/>
            <a:ext cx="6264275" cy="6335712"/>
            <a:chOff x="179512" y="188640"/>
            <a:chExt cx="6264696" cy="6336704"/>
          </a:xfrm>
        </p:grpSpPr>
        <p:sp>
          <p:nvSpPr>
            <p:cNvPr id="91" name="Objaśnienie prostokątne 90"/>
            <p:cNvSpPr/>
            <p:nvPr/>
          </p:nvSpPr>
          <p:spPr bwMode="auto">
            <a:xfrm>
              <a:off x="179512" y="188640"/>
              <a:ext cx="6264696" cy="6336704"/>
            </a:xfrm>
            <a:prstGeom prst="wedgeRectCallout">
              <a:avLst>
                <a:gd name="adj1" fmla="val 57013"/>
                <a:gd name="adj2" fmla="val -22133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baseline="-25000" dirty="0">
                <a:solidFill>
                  <a:schemeClr val="tx1"/>
                </a:solidFill>
              </a:endParaRPr>
            </a:p>
          </p:txBody>
        </p:sp>
        <p:pic>
          <p:nvPicPr>
            <p:cNvPr id="51232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534" y="980728"/>
              <a:ext cx="2452041" cy="2428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3" name="Prostokąt 92"/>
          <p:cNvSpPr/>
          <p:nvPr/>
        </p:nvSpPr>
        <p:spPr bwMode="auto">
          <a:xfrm>
            <a:off x="361950" y="3462338"/>
            <a:ext cx="1071563" cy="1079500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4" name="Prostokąt 83"/>
          <p:cNvSpPr/>
          <p:nvPr/>
        </p:nvSpPr>
        <p:spPr bwMode="auto">
          <a:xfrm>
            <a:off x="357188" y="3819525"/>
            <a:ext cx="358775" cy="360363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9" name="Prostokąt 88"/>
          <p:cNvSpPr/>
          <p:nvPr/>
        </p:nvSpPr>
        <p:spPr bwMode="auto">
          <a:xfrm>
            <a:off x="357188" y="3459163"/>
            <a:ext cx="358775" cy="360362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1" name="Prostokąt 60"/>
          <p:cNvSpPr/>
          <p:nvPr/>
        </p:nvSpPr>
        <p:spPr bwMode="auto">
          <a:xfrm>
            <a:off x="1076325" y="3819525"/>
            <a:ext cx="360363" cy="360363"/>
          </a:xfrm>
          <a:prstGeom prst="rect">
            <a:avLst/>
          </a:prstGeom>
          <a:solidFill>
            <a:srgbClr val="5A5A5A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2" name="Prostokąt 61"/>
          <p:cNvSpPr/>
          <p:nvPr/>
        </p:nvSpPr>
        <p:spPr bwMode="auto">
          <a:xfrm>
            <a:off x="1076325" y="3459163"/>
            <a:ext cx="360363" cy="360362"/>
          </a:xfrm>
          <a:prstGeom prst="rect">
            <a:avLst/>
          </a:prstGeom>
          <a:solidFill>
            <a:srgbClr val="5A5A5A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3" name="Prostokąt 62"/>
          <p:cNvSpPr/>
          <p:nvPr/>
        </p:nvSpPr>
        <p:spPr bwMode="auto">
          <a:xfrm>
            <a:off x="357188" y="4179888"/>
            <a:ext cx="358775" cy="360362"/>
          </a:xfrm>
          <a:prstGeom prst="rect">
            <a:avLst/>
          </a:prstGeom>
          <a:solidFill>
            <a:srgbClr val="8BC53F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5" name="Prostokąt 64"/>
          <p:cNvSpPr/>
          <p:nvPr/>
        </p:nvSpPr>
        <p:spPr bwMode="auto">
          <a:xfrm>
            <a:off x="1076325" y="4179888"/>
            <a:ext cx="360363" cy="360362"/>
          </a:xfrm>
          <a:prstGeom prst="rect">
            <a:avLst/>
          </a:prstGeom>
          <a:solidFill>
            <a:srgbClr val="5A5A5A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1" name="Prostokąt 70"/>
          <p:cNvSpPr/>
          <p:nvPr/>
        </p:nvSpPr>
        <p:spPr bwMode="auto">
          <a:xfrm>
            <a:off x="715963" y="3459163"/>
            <a:ext cx="360362" cy="360362"/>
          </a:xfrm>
          <a:prstGeom prst="rect">
            <a:avLst/>
          </a:prstGeom>
          <a:solidFill>
            <a:srgbClr val="515151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6" name="Prostokąt 75"/>
          <p:cNvSpPr/>
          <p:nvPr/>
        </p:nvSpPr>
        <p:spPr bwMode="auto">
          <a:xfrm>
            <a:off x="715963" y="4179888"/>
            <a:ext cx="360362" cy="360362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2" name="Prostokąt 71"/>
          <p:cNvSpPr/>
          <p:nvPr/>
        </p:nvSpPr>
        <p:spPr bwMode="auto">
          <a:xfrm>
            <a:off x="715963" y="3819525"/>
            <a:ext cx="360362" cy="360363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7" name="pole tekstowe 76"/>
          <p:cNvSpPr txBox="1"/>
          <p:nvPr/>
        </p:nvSpPr>
        <p:spPr>
          <a:xfrm>
            <a:off x="971550" y="333375"/>
            <a:ext cx="9890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Push</a:t>
            </a:r>
          </a:p>
        </p:txBody>
      </p:sp>
      <p:sp>
        <p:nvSpPr>
          <p:cNvPr id="78" name="pole tekstowe 77"/>
          <p:cNvSpPr txBox="1"/>
          <p:nvPr/>
        </p:nvSpPr>
        <p:spPr>
          <a:xfrm>
            <a:off x="4067175" y="333375"/>
            <a:ext cx="8032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Pull</a:t>
            </a:r>
          </a:p>
        </p:txBody>
      </p:sp>
      <p:sp>
        <p:nvSpPr>
          <p:cNvPr id="30" name="Prostokąt 29"/>
          <p:cNvSpPr/>
          <p:nvPr/>
        </p:nvSpPr>
        <p:spPr bwMode="auto">
          <a:xfrm>
            <a:off x="358775" y="4826000"/>
            <a:ext cx="723900" cy="719138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2" name="Prostokąt 101"/>
          <p:cNvSpPr/>
          <p:nvPr/>
        </p:nvSpPr>
        <p:spPr bwMode="auto">
          <a:xfrm>
            <a:off x="357188" y="4173538"/>
            <a:ext cx="360362" cy="360362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1" name="Prostokąt 30"/>
          <p:cNvSpPr/>
          <p:nvPr/>
        </p:nvSpPr>
        <p:spPr bwMode="auto">
          <a:xfrm>
            <a:off x="357188" y="3452813"/>
            <a:ext cx="360362" cy="360362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2" name="Prostokąt 31"/>
          <p:cNvSpPr/>
          <p:nvPr/>
        </p:nvSpPr>
        <p:spPr bwMode="auto">
          <a:xfrm>
            <a:off x="1073150" y="4179888"/>
            <a:ext cx="360363" cy="360362"/>
          </a:xfrm>
          <a:prstGeom prst="rect">
            <a:avLst/>
          </a:prstGeom>
          <a:solidFill>
            <a:srgbClr val="5A5A5A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3" name="Prostokąt 32"/>
          <p:cNvSpPr/>
          <p:nvPr/>
        </p:nvSpPr>
        <p:spPr bwMode="auto">
          <a:xfrm>
            <a:off x="1074738" y="3452813"/>
            <a:ext cx="360362" cy="360362"/>
          </a:xfrm>
          <a:prstGeom prst="rect">
            <a:avLst/>
          </a:prstGeom>
          <a:solidFill>
            <a:srgbClr val="5A5A5A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4" name="Grupa 44"/>
          <p:cNvGrpSpPr>
            <a:grpSpLocks/>
          </p:cNvGrpSpPr>
          <p:nvPr/>
        </p:nvGrpSpPr>
        <p:grpSpPr bwMode="auto">
          <a:xfrm>
            <a:off x="355600" y="3460750"/>
            <a:ext cx="1079500" cy="1079500"/>
            <a:chOff x="323528" y="332656"/>
            <a:chExt cx="1080120" cy="1080120"/>
          </a:xfrm>
        </p:grpSpPr>
        <p:sp>
          <p:nvSpPr>
            <p:cNvPr id="52" name="Prostokąt 51"/>
            <p:cNvSpPr/>
            <p:nvPr/>
          </p:nvSpPr>
          <p:spPr bwMode="auto">
            <a:xfrm>
              <a:off x="323528" y="332656"/>
              <a:ext cx="360570" cy="360570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5" name="Prostokąt 54"/>
            <p:cNvSpPr/>
            <p:nvPr/>
          </p:nvSpPr>
          <p:spPr bwMode="auto">
            <a:xfrm>
              <a:off x="323528" y="1052207"/>
              <a:ext cx="360570" cy="360569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6" name="Prostokąt 55"/>
            <p:cNvSpPr/>
            <p:nvPr/>
          </p:nvSpPr>
          <p:spPr bwMode="auto">
            <a:xfrm>
              <a:off x="1043079" y="332656"/>
              <a:ext cx="360569" cy="360570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7" name="Prostokąt 56"/>
            <p:cNvSpPr/>
            <p:nvPr/>
          </p:nvSpPr>
          <p:spPr bwMode="auto">
            <a:xfrm>
              <a:off x="1043079" y="1052207"/>
              <a:ext cx="360569" cy="360569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4" name="Łącznik prosty ze strzałką 33"/>
          <p:cNvCxnSpPr/>
          <p:nvPr/>
        </p:nvCxnSpPr>
        <p:spPr bwMode="auto">
          <a:xfrm rot="5400000">
            <a:off x="432594" y="3320257"/>
            <a:ext cx="4537075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092 L 0.00052 0.14791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92 L 0.00035 0.20046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92 L -0.03854 0.14791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7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92 L -0.03871 0.20046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" y="1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2" grpId="0" animBg="1"/>
      <p:bldP spid="31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rostokąt 100"/>
          <p:cNvSpPr/>
          <p:nvPr/>
        </p:nvSpPr>
        <p:spPr bwMode="auto">
          <a:xfrm>
            <a:off x="717550" y="3819525"/>
            <a:ext cx="360363" cy="360363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2226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smtClean="0"/>
              <a:t>Our solution – server-side</a:t>
            </a:r>
          </a:p>
        </p:txBody>
      </p:sp>
      <p:cxnSp>
        <p:nvCxnSpPr>
          <p:cNvPr id="36" name="Łącznik prosty 35"/>
          <p:cNvCxnSpPr/>
          <p:nvPr/>
        </p:nvCxnSpPr>
        <p:spPr bwMode="auto">
          <a:xfrm>
            <a:off x="323850" y="6011863"/>
            <a:ext cx="8496300" cy="0"/>
          </a:xfrm>
          <a:prstGeom prst="line">
            <a:avLst/>
          </a:prstGeom>
          <a:ln>
            <a:prstDash val="dash"/>
            <a:headEnd type="none" w="med" len="med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Łącznik prosty ze strzałką 72"/>
          <p:cNvCxnSpPr>
            <a:endCxn id="75" idx="1"/>
          </p:cNvCxnSpPr>
          <p:nvPr/>
        </p:nvCxnSpPr>
        <p:spPr bwMode="auto">
          <a:xfrm>
            <a:off x="5795963" y="1908175"/>
            <a:ext cx="11525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Prostokąt 74"/>
          <p:cNvSpPr/>
          <p:nvPr/>
        </p:nvSpPr>
        <p:spPr bwMode="auto">
          <a:xfrm>
            <a:off x="6948488" y="1620838"/>
            <a:ext cx="1655762" cy="5746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Edge image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diffusion</a:t>
            </a:r>
          </a:p>
        </p:txBody>
      </p:sp>
      <p:sp>
        <p:nvSpPr>
          <p:cNvPr id="88" name="pole tekstowe 87"/>
          <p:cNvSpPr txBox="1"/>
          <p:nvPr/>
        </p:nvSpPr>
        <p:spPr>
          <a:xfrm>
            <a:off x="3521075" y="6084888"/>
            <a:ext cx="1914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Client side</a:t>
            </a:r>
          </a:p>
        </p:txBody>
      </p:sp>
      <p:grpSp>
        <p:nvGrpSpPr>
          <p:cNvPr id="52231" name="Grupa 82"/>
          <p:cNvGrpSpPr>
            <a:grpSpLocks/>
          </p:cNvGrpSpPr>
          <p:nvPr/>
        </p:nvGrpSpPr>
        <p:grpSpPr bwMode="auto">
          <a:xfrm>
            <a:off x="179388" y="188913"/>
            <a:ext cx="6264275" cy="6335712"/>
            <a:chOff x="179512" y="188640"/>
            <a:chExt cx="6264696" cy="6336704"/>
          </a:xfrm>
        </p:grpSpPr>
        <p:sp>
          <p:nvSpPr>
            <p:cNvPr id="91" name="Objaśnienie prostokątne 90"/>
            <p:cNvSpPr/>
            <p:nvPr/>
          </p:nvSpPr>
          <p:spPr bwMode="auto">
            <a:xfrm>
              <a:off x="179512" y="188640"/>
              <a:ext cx="6264696" cy="6336704"/>
            </a:xfrm>
            <a:prstGeom prst="wedgeRectCallout">
              <a:avLst>
                <a:gd name="adj1" fmla="val 57013"/>
                <a:gd name="adj2" fmla="val -22133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baseline="-25000" dirty="0">
                <a:solidFill>
                  <a:schemeClr val="tx1"/>
                </a:solidFill>
              </a:endParaRPr>
            </a:p>
          </p:txBody>
        </p:sp>
        <p:pic>
          <p:nvPicPr>
            <p:cNvPr id="5229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534" y="980728"/>
              <a:ext cx="2452041" cy="2428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2232" name="Grupa 33"/>
          <p:cNvGrpSpPr>
            <a:grpSpLocks/>
          </p:cNvGrpSpPr>
          <p:nvPr/>
        </p:nvGrpSpPr>
        <p:grpSpPr bwMode="auto">
          <a:xfrm>
            <a:off x="357188" y="3459163"/>
            <a:ext cx="1079500" cy="1082675"/>
            <a:chOff x="356617" y="3459411"/>
            <a:chExt cx="1080120" cy="1083050"/>
          </a:xfrm>
        </p:grpSpPr>
        <p:sp>
          <p:nvSpPr>
            <p:cNvPr id="93" name="Prostokąt 92"/>
            <p:cNvSpPr/>
            <p:nvPr/>
          </p:nvSpPr>
          <p:spPr bwMode="auto">
            <a:xfrm>
              <a:off x="361382" y="3462587"/>
              <a:ext cx="1072178" cy="107987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4" name="Prostokąt 83"/>
            <p:cNvSpPr/>
            <p:nvPr/>
          </p:nvSpPr>
          <p:spPr bwMode="auto">
            <a:xfrm>
              <a:off x="356617" y="3819898"/>
              <a:ext cx="360569" cy="358899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9" name="Prostokąt 88"/>
            <p:cNvSpPr/>
            <p:nvPr/>
          </p:nvSpPr>
          <p:spPr bwMode="auto">
            <a:xfrm>
              <a:off x="356617" y="3459411"/>
              <a:ext cx="360569" cy="360487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1" name="Prostokąt 60"/>
            <p:cNvSpPr/>
            <p:nvPr/>
          </p:nvSpPr>
          <p:spPr bwMode="auto">
            <a:xfrm>
              <a:off x="1076167" y="3819898"/>
              <a:ext cx="360570" cy="358899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2" name="Prostokąt 61"/>
            <p:cNvSpPr/>
            <p:nvPr/>
          </p:nvSpPr>
          <p:spPr bwMode="auto">
            <a:xfrm>
              <a:off x="1076167" y="3459411"/>
              <a:ext cx="360570" cy="360487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3" name="Prostokąt 62"/>
            <p:cNvSpPr/>
            <p:nvPr/>
          </p:nvSpPr>
          <p:spPr bwMode="auto">
            <a:xfrm>
              <a:off x="356617" y="4178797"/>
              <a:ext cx="360569" cy="360488"/>
            </a:xfrm>
            <a:prstGeom prst="rect">
              <a:avLst/>
            </a:prstGeom>
            <a:solidFill>
              <a:srgbClr val="8BC53F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5" name="Prostokąt 64"/>
            <p:cNvSpPr/>
            <p:nvPr/>
          </p:nvSpPr>
          <p:spPr bwMode="auto">
            <a:xfrm>
              <a:off x="1076167" y="4178797"/>
              <a:ext cx="360570" cy="360488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1" name="Prostokąt 70"/>
            <p:cNvSpPr/>
            <p:nvPr/>
          </p:nvSpPr>
          <p:spPr bwMode="auto">
            <a:xfrm>
              <a:off x="717186" y="3459411"/>
              <a:ext cx="358981" cy="360487"/>
            </a:xfrm>
            <a:prstGeom prst="rect">
              <a:avLst/>
            </a:prstGeom>
            <a:solidFill>
              <a:srgbClr val="51515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6" name="Prostokąt 75"/>
            <p:cNvSpPr/>
            <p:nvPr/>
          </p:nvSpPr>
          <p:spPr bwMode="auto">
            <a:xfrm>
              <a:off x="717186" y="4178797"/>
              <a:ext cx="358981" cy="360488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2" name="Prostokąt 71"/>
            <p:cNvSpPr/>
            <p:nvPr/>
          </p:nvSpPr>
          <p:spPr bwMode="auto">
            <a:xfrm>
              <a:off x="717186" y="3819898"/>
              <a:ext cx="358981" cy="358899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77" name="pole tekstowe 76"/>
          <p:cNvSpPr txBox="1"/>
          <p:nvPr/>
        </p:nvSpPr>
        <p:spPr>
          <a:xfrm>
            <a:off x="971550" y="333375"/>
            <a:ext cx="9890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Push</a:t>
            </a:r>
          </a:p>
        </p:txBody>
      </p:sp>
      <p:sp>
        <p:nvSpPr>
          <p:cNvPr id="78" name="pole tekstowe 77"/>
          <p:cNvSpPr txBox="1"/>
          <p:nvPr/>
        </p:nvSpPr>
        <p:spPr>
          <a:xfrm>
            <a:off x="4067175" y="333375"/>
            <a:ext cx="8032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Pull</a:t>
            </a:r>
          </a:p>
        </p:txBody>
      </p:sp>
      <p:grpSp>
        <p:nvGrpSpPr>
          <p:cNvPr id="52235" name="Grupa 34"/>
          <p:cNvGrpSpPr>
            <a:grpSpLocks/>
          </p:cNvGrpSpPr>
          <p:nvPr/>
        </p:nvGrpSpPr>
        <p:grpSpPr bwMode="auto">
          <a:xfrm>
            <a:off x="357188" y="4819650"/>
            <a:ext cx="725487" cy="725488"/>
            <a:chOff x="357436" y="4820394"/>
            <a:chExt cx="725240" cy="724177"/>
          </a:xfrm>
        </p:grpSpPr>
        <p:sp>
          <p:nvSpPr>
            <p:cNvPr id="30" name="Prostokąt 29"/>
            <p:cNvSpPr/>
            <p:nvPr/>
          </p:nvSpPr>
          <p:spPr bwMode="auto">
            <a:xfrm>
              <a:off x="359022" y="4825148"/>
              <a:ext cx="723654" cy="719423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2" name="Prostokąt 101"/>
            <p:cNvSpPr/>
            <p:nvPr/>
          </p:nvSpPr>
          <p:spPr bwMode="auto">
            <a:xfrm>
              <a:off x="357436" y="5180106"/>
              <a:ext cx="360239" cy="359711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1" name="Prostokąt 30"/>
            <p:cNvSpPr/>
            <p:nvPr/>
          </p:nvSpPr>
          <p:spPr bwMode="auto">
            <a:xfrm>
              <a:off x="357436" y="4820394"/>
              <a:ext cx="360239" cy="359712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2" name="Prostokąt 31"/>
            <p:cNvSpPr/>
            <p:nvPr/>
          </p:nvSpPr>
          <p:spPr bwMode="auto">
            <a:xfrm>
              <a:off x="717675" y="5180106"/>
              <a:ext cx="360240" cy="359711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3" name="Prostokąt 32"/>
            <p:cNvSpPr/>
            <p:nvPr/>
          </p:nvSpPr>
          <p:spPr bwMode="auto">
            <a:xfrm>
              <a:off x="717675" y="4820394"/>
              <a:ext cx="360240" cy="359712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68" name="Łącznik prosty ze strzałką 67"/>
          <p:cNvCxnSpPr/>
          <p:nvPr/>
        </p:nvCxnSpPr>
        <p:spPr bwMode="auto">
          <a:xfrm rot="5400000">
            <a:off x="432594" y="3320257"/>
            <a:ext cx="4537075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96" name="Grupa 95"/>
          <p:cNvGrpSpPr>
            <a:grpSpLocks/>
          </p:cNvGrpSpPr>
          <p:nvPr/>
        </p:nvGrpSpPr>
        <p:grpSpPr bwMode="auto">
          <a:xfrm>
            <a:off x="3308350" y="942975"/>
            <a:ext cx="2452688" cy="4646613"/>
            <a:chOff x="3308400" y="943200"/>
            <a:chExt cx="2452041" cy="4646834"/>
          </a:xfrm>
        </p:grpSpPr>
        <p:grpSp>
          <p:nvGrpSpPr>
            <p:cNvPr id="52238" name="Grupa 65"/>
            <p:cNvGrpSpPr>
              <a:grpSpLocks/>
            </p:cNvGrpSpPr>
            <p:nvPr/>
          </p:nvGrpSpPr>
          <p:grpSpPr bwMode="auto">
            <a:xfrm>
              <a:off x="3308400" y="943200"/>
              <a:ext cx="2452041" cy="4646834"/>
              <a:chOff x="3308400" y="943200"/>
              <a:chExt cx="2452041" cy="4646834"/>
            </a:xfrm>
          </p:grpSpPr>
          <p:grpSp>
            <p:nvGrpSpPr>
              <p:cNvPr id="52254" name="Grupa 58"/>
              <p:cNvGrpSpPr>
                <a:grpSpLocks/>
              </p:cNvGrpSpPr>
              <p:nvPr/>
            </p:nvGrpSpPr>
            <p:grpSpPr bwMode="auto">
              <a:xfrm>
                <a:off x="3308400" y="943200"/>
                <a:ext cx="2452041" cy="4602710"/>
                <a:chOff x="3308400" y="943200"/>
                <a:chExt cx="2452041" cy="4602710"/>
              </a:xfrm>
            </p:grpSpPr>
            <p:grpSp>
              <p:nvGrpSpPr>
                <p:cNvPr id="52256" name="Grupa 36"/>
                <p:cNvGrpSpPr>
                  <a:grpSpLocks/>
                </p:cNvGrpSpPr>
                <p:nvPr/>
              </p:nvGrpSpPr>
              <p:grpSpPr bwMode="auto">
                <a:xfrm>
                  <a:off x="3419872" y="3460750"/>
                  <a:ext cx="1080120" cy="1083050"/>
                  <a:chOff x="356617" y="3459411"/>
                  <a:chExt cx="1080120" cy="1083050"/>
                </a:xfrm>
              </p:grpSpPr>
              <p:sp>
                <p:nvSpPr>
                  <p:cNvPr id="38" name="Prostokąt 37"/>
                  <p:cNvSpPr/>
                  <p:nvPr/>
                </p:nvSpPr>
                <p:spPr bwMode="auto">
                  <a:xfrm>
                    <a:off x="361003" y="3462931"/>
                    <a:ext cx="1072867" cy="1079552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 sz="16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9" name="Prostokąt 38"/>
                  <p:cNvSpPr/>
                  <p:nvPr/>
                </p:nvSpPr>
                <p:spPr bwMode="auto">
                  <a:xfrm>
                    <a:off x="356241" y="3820136"/>
                    <a:ext cx="360268" cy="358792"/>
                  </a:xfrm>
                  <a:prstGeom prst="rect">
                    <a:avLst/>
                  </a:prstGeom>
                  <a:solidFill>
                    <a:srgbClr val="E8E8E8"/>
                  </a:solidFill>
                  <a:ln w="19050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 sz="16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0" name="Prostokąt 39"/>
                  <p:cNvSpPr/>
                  <p:nvPr/>
                </p:nvSpPr>
                <p:spPr bwMode="auto">
                  <a:xfrm>
                    <a:off x="356241" y="3459756"/>
                    <a:ext cx="360268" cy="360380"/>
                  </a:xfrm>
                  <a:prstGeom prst="rect">
                    <a:avLst/>
                  </a:prstGeom>
                  <a:solidFill>
                    <a:srgbClr val="E8E8E8"/>
                  </a:solidFill>
                  <a:ln w="19050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 sz="16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1" name="Prostokąt 40"/>
                  <p:cNvSpPr/>
                  <p:nvPr/>
                </p:nvSpPr>
                <p:spPr bwMode="auto">
                  <a:xfrm>
                    <a:off x="1076776" y="3820136"/>
                    <a:ext cx="360268" cy="358792"/>
                  </a:xfrm>
                  <a:prstGeom prst="rect">
                    <a:avLst/>
                  </a:prstGeom>
                  <a:solidFill>
                    <a:srgbClr val="5A5A5A"/>
                  </a:solidFill>
                  <a:ln w="19050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 sz="16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2" name="Prostokąt 41"/>
                  <p:cNvSpPr/>
                  <p:nvPr/>
                </p:nvSpPr>
                <p:spPr bwMode="auto">
                  <a:xfrm>
                    <a:off x="1076776" y="3459756"/>
                    <a:ext cx="360268" cy="360380"/>
                  </a:xfrm>
                  <a:prstGeom prst="rect">
                    <a:avLst/>
                  </a:prstGeom>
                  <a:solidFill>
                    <a:srgbClr val="5A5A5A"/>
                  </a:solidFill>
                  <a:ln w="19050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 sz="16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3" name="Prostokąt 42"/>
                  <p:cNvSpPr/>
                  <p:nvPr/>
                </p:nvSpPr>
                <p:spPr bwMode="auto">
                  <a:xfrm>
                    <a:off x="356241" y="4178929"/>
                    <a:ext cx="360268" cy="360379"/>
                  </a:xfrm>
                  <a:prstGeom prst="rect">
                    <a:avLst/>
                  </a:prstGeom>
                  <a:solidFill>
                    <a:srgbClr val="8BC53F"/>
                  </a:solidFill>
                  <a:ln w="19050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 sz="16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4" name="Prostokąt 43"/>
                  <p:cNvSpPr/>
                  <p:nvPr/>
                </p:nvSpPr>
                <p:spPr bwMode="auto">
                  <a:xfrm>
                    <a:off x="1076776" y="4178929"/>
                    <a:ext cx="360268" cy="360379"/>
                  </a:xfrm>
                  <a:prstGeom prst="rect">
                    <a:avLst/>
                  </a:prstGeom>
                  <a:solidFill>
                    <a:srgbClr val="5A5A5A"/>
                  </a:solidFill>
                  <a:ln w="19050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 sz="16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5" name="Prostokąt 44"/>
                  <p:cNvSpPr/>
                  <p:nvPr/>
                </p:nvSpPr>
                <p:spPr bwMode="auto">
                  <a:xfrm>
                    <a:off x="716509" y="3459756"/>
                    <a:ext cx="360267" cy="360380"/>
                  </a:xfrm>
                  <a:prstGeom prst="rect">
                    <a:avLst/>
                  </a:prstGeom>
                  <a:solidFill>
                    <a:srgbClr val="515151"/>
                  </a:solidFill>
                  <a:ln w="19050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 sz="16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6" name="Prostokąt 45"/>
                  <p:cNvSpPr/>
                  <p:nvPr/>
                </p:nvSpPr>
                <p:spPr bwMode="auto">
                  <a:xfrm>
                    <a:off x="716509" y="4178929"/>
                    <a:ext cx="360267" cy="360379"/>
                  </a:xfrm>
                  <a:prstGeom prst="rect">
                    <a:avLst/>
                  </a:prstGeom>
                  <a:solidFill>
                    <a:srgbClr val="E8E8E8"/>
                  </a:solidFill>
                  <a:ln w="19050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 sz="16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7" name="Prostokąt 46"/>
                  <p:cNvSpPr/>
                  <p:nvPr/>
                </p:nvSpPr>
                <p:spPr bwMode="auto">
                  <a:xfrm>
                    <a:off x="716509" y="3820136"/>
                    <a:ext cx="360267" cy="358792"/>
                  </a:xfrm>
                  <a:prstGeom prst="rect">
                    <a:avLst/>
                  </a:prstGeom>
                  <a:solidFill>
                    <a:srgbClr val="E8E8E8"/>
                  </a:solidFill>
                  <a:ln w="19050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 sz="16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57" name="Grupa 47"/>
                <p:cNvGrpSpPr>
                  <a:grpSpLocks/>
                </p:cNvGrpSpPr>
                <p:nvPr/>
              </p:nvGrpSpPr>
              <p:grpSpPr bwMode="auto">
                <a:xfrm>
                  <a:off x="3420691" y="4821733"/>
                  <a:ext cx="725240" cy="724177"/>
                  <a:chOff x="357436" y="4820394"/>
                  <a:chExt cx="725240" cy="724177"/>
                </a:xfrm>
              </p:grpSpPr>
              <p:sp>
                <p:nvSpPr>
                  <p:cNvPr id="49" name="Prostokąt 48"/>
                  <p:cNvSpPr/>
                  <p:nvPr/>
                </p:nvSpPr>
                <p:spPr bwMode="auto">
                  <a:xfrm>
                    <a:off x="359414" y="4825071"/>
                    <a:ext cx="723709" cy="719172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 sz="16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0" name="Prostokąt 49"/>
                  <p:cNvSpPr/>
                  <p:nvPr/>
                </p:nvSpPr>
                <p:spPr bwMode="auto">
                  <a:xfrm>
                    <a:off x="357828" y="5180688"/>
                    <a:ext cx="360267" cy="358792"/>
                  </a:xfrm>
                  <a:prstGeom prst="rect">
                    <a:avLst/>
                  </a:prstGeom>
                  <a:solidFill>
                    <a:srgbClr val="E8E8E8"/>
                  </a:solidFill>
                  <a:ln w="19050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 sz="16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1" name="Prostokąt 50"/>
                  <p:cNvSpPr/>
                  <p:nvPr/>
                </p:nvSpPr>
                <p:spPr bwMode="auto">
                  <a:xfrm>
                    <a:off x="357828" y="4820309"/>
                    <a:ext cx="360267" cy="360379"/>
                  </a:xfrm>
                  <a:prstGeom prst="rect">
                    <a:avLst/>
                  </a:prstGeom>
                  <a:solidFill>
                    <a:srgbClr val="E8E8E8"/>
                  </a:solidFill>
                  <a:ln w="19050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 sz="16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3" name="Prostokąt 52"/>
                  <p:cNvSpPr/>
                  <p:nvPr/>
                </p:nvSpPr>
                <p:spPr bwMode="auto">
                  <a:xfrm>
                    <a:off x="718095" y="5180688"/>
                    <a:ext cx="360268" cy="358792"/>
                  </a:xfrm>
                  <a:prstGeom prst="rect">
                    <a:avLst/>
                  </a:prstGeom>
                  <a:solidFill>
                    <a:srgbClr val="5A5A5A"/>
                  </a:solidFill>
                  <a:ln w="19050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 sz="16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4" name="Prostokąt 53"/>
                  <p:cNvSpPr/>
                  <p:nvPr/>
                </p:nvSpPr>
                <p:spPr bwMode="auto">
                  <a:xfrm>
                    <a:off x="718095" y="4820309"/>
                    <a:ext cx="360268" cy="360379"/>
                  </a:xfrm>
                  <a:prstGeom prst="rect">
                    <a:avLst/>
                  </a:prstGeom>
                  <a:solidFill>
                    <a:srgbClr val="5A5A5A"/>
                  </a:solidFill>
                  <a:ln w="19050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 sz="16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pic>
              <p:nvPicPr>
                <p:cNvPr id="52258" name="Picture 4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08400" y="943200"/>
                  <a:ext cx="2452041" cy="24285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64" name="Łącznik prosty ze strzałką 63"/>
              <p:cNvCxnSpPr/>
              <p:nvPr/>
            </p:nvCxnSpPr>
            <p:spPr bwMode="auto">
              <a:xfrm rot="5400000" flipH="1" flipV="1">
                <a:off x="3456086" y="3320595"/>
                <a:ext cx="4537291" cy="1588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2239" name="Grupa 44"/>
            <p:cNvGrpSpPr>
              <a:grpSpLocks/>
            </p:cNvGrpSpPr>
            <p:nvPr/>
          </p:nvGrpSpPr>
          <p:grpSpPr bwMode="auto">
            <a:xfrm>
              <a:off x="3419872" y="3460254"/>
              <a:ext cx="1080120" cy="1080120"/>
              <a:chOff x="323528" y="332656"/>
              <a:chExt cx="1080120" cy="1080120"/>
            </a:xfrm>
          </p:grpSpPr>
          <p:sp>
            <p:nvSpPr>
              <p:cNvPr id="70" name="Prostokąt 69"/>
              <p:cNvSpPr/>
              <p:nvPr/>
            </p:nvSpPr>
            <p:spPr bwMode="auto">
              <a:xfrm>
                <a:off x="323152" y="331910"/>
                <a:ext cx="360268" cy="36037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Prostokąt 73"/>
              <p:cNvSpPr/>
              <p:nvPr/>
            </p:nvSpPr>
            <p:spPr bwMode="auto">
              <a:xfrm>
                <a:off x="323152" y="1052669"/>
                <a:ext cx="360268" cy="36037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Prostokąt 78"/>
              <p:cNvSpPr/>
              <p:nvPr/>
            </p:nvSpPr>
            <p:spPr bwMode="auto">
              <a:xfrm>
                <a:off x="1043687" y="331910"/>
                <a:ext cx="360268" cy="36037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Prostokąt 79"/>
              <p:cNvSpPr/>
              <p:nvPr/>
            </p:nvSpPr>
            <p:spPr bwMode="auto">
              <a:xfrm>
                <a:off x="1043687" y="1052669"/>
                <a:ext cx="360268" cy="36037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2240" name="Grupa 44"/>
            <p:cNvGrpSpPr>
              <a:grpSpLocks/>
            </p:cNvGrpSpPr>
            <p:nvPr/>
          </p:nvGrpSpPr>
          <p:grpSpPr bwMode="auto">
            <a:xfrm>
              <a:off x="3390731" y="1014632"/>
              <a:ext cx="1800200" cy="1800200"/>
              <a:chOff x="323528" y="332656"/>
              <a:chExt cx="1800200" cy="1800200"/>
            </a:xfrm>
          </p:grpSpPr>
          <p:sp>
            <p:nvSpPr>
              <p:cNvPr id="82" name="Prostokąt 81"/>
              <p:cNvSpPr/>
              <p:nvPr/>
            </p:nvSpPr>
            <p:spPr bwMode="auto">
              <a:xfrm>
                <a:off x="323725" y="332665"/>
                <a:ext cx="360268" cy="36037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Prostokąt 82"/>
              <p:cNvSpPr/>
              <p:nvPr/>
            </p:nvSpPr>
            <p:spPr bwMode="auto">
              <a:xfrm>
                <a:off x="323725" y="1053424"/>
                <a:ext cx="360268" cy="3587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Prostokąt 84"/>
              <p:cNvSpPr/>
              <p:nvPr/>
            </p:nvSpPr>
            <p:spPr bwMode="auto">
              <a:xfrm>
                <a:off x="1044260" y="332665"/>
                <a:ext cx="358680" cy="36037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Prostokąt 85"/>
              <p:cNvSpPr/>
              <p:nvPr/>
            </p:nvSpPr>
            <p:spPr bwMode="auto">
              <a:xfrm>
                <a:off x="1044260" y="1053424"/>
                <a:ext cx="358680" cy="3587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Prostokąt 86"/>
              <p:cNvSpPr/>
              <p:nvPr/>
            </p:nvSpPr>
            <p:spPr bwMode="auto">
              <a:xfrm>
                <a:off x="323725" y="1772596"/>
                <a:ext cx="360268" cy="36038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90" name="Prostokąt 89"/>
              <p:cNvSpPr/>
              <p:nvPr/>
            </p:nvSpPr>
            <p:spPr bwMode="auto">
              <a:xfrm>
                <a:off x="1044260" y="1772596"/>
                <a:ext cx="358680" cy="36038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Prostokąt 91"/>
              <p:cNvSpPr/>
              <p:nvPr/>
            </p:nvSpPr>
            <p:spPr bwMode="auto">
              <a:xfrm>
                <a:off x="1763208" y="332665"/>
                <a:ext cx="360267" cy="36037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Prostokąt 93"/>
              <p:cNvSpPr/>
              <p:nvPr/>
            </p:nvSpPr>
            <p:spPr bwMode="auto">
              <a:xfrm>
                <a:off x="1763208" y="1053424"/>
                <a:ext cx="360267" cy="3587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Prostokąt 94"/>
              <p:cNvSpPr/>
              <p:nvPr/>
            </p:nvSpPr>
            <p:spPr bwMode="auto">
              <a:xfrm>
                <a:off x="1763208" y="1772596"/>
                <a:ext cx="360267" cy="36038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</p:grp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rostokąt 100"/>
          <p:cNvSpPr/>
          <p:nvPr/>
        </p:nvSpPr>
        <p:spPr bwMode="auto">
          <a:xfrm>
            <a:off x="717550" y="3819525"/>
            <a:ext cx="360363" cy="360363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3250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smtClean="0"/>
              <a:t>Our solution – server-side</a:t>
            </a:r>
          </a:p>
        </p:txBody>
      </p:sp>
      <p:cxnSp>
        <p:nvCxnSpPr>
          <p:cNvPr id="36" name="Łącznik prosty 35"/>
          <p:cNvCxnSpPr/>
          <p:nvPr/>
        </p:nvCxnSpPr>
        <p:spPr bwMode="auto">
          <a:xfrm>
            <a:off x="323850" y="6011863"/>
            <a:ext cx="8496300" cy="0"/>
          </a:xfrm>
          <a:prstGeom prst="line">
            <a:avLst/>
          </a:prstGeom>
          <a:ln>
            <a:prstDash val="dash"/>
            <a:headEnd type="none" w="med" len="med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Łącznik prosty ze strzałką 72"/>
          <p:cNvCxnSpPr>
            <a:endCxn id="75" idx="1"/>
          </p:cNvCxnSpPr>
          <p:nvPr/>
        </p:nvCxnSpPr>
        <p:spPr bwMode="auto">
          <a:xfrm>
            <a:off x="5795963" y="1908175"/>
            <a:ext cx="11525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Prostokąt 74"/>
          <p:cNvSpPr/>
          <p:nvPr/>
        </p:nvSpPr>
        <p:spPr bwMode="auto">
          <a:xfrm>
            <a:off x="6948488" y="1620838"/>
            <a:ext cx="1655762" cy="5746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Edge image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diffusion</a:t>
            </a:r>
          </a:p>
        </p:txBody>
      </p:sp>
      <p:sp>
        <p:nvSpPr>
          <p:cNvPr id="88" name="pole tekstowe 87"/>
          <p:cNvSpPr txBox="1"/>
          <p:nvPr/>
        </p:nvSpPr>
        <p:spPr>
          <a:xfrm>
            <a:off x="3521075" y="6084888"/>
            <a:ext cx="1914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Client side</a:t>
            </a:r>
          </a:p>
        </p:txBody>
      </p:sp>
      <p:grpSp>
        <p:nvGrpSpPr>
          <p:cNvPr id="53255" name="Grupa 82"/>
          <p:cNvGrpSpPr>
            <a:grpSpLocks/>
          </p:cNvGrpSpPr>
          <p:nvPr/>
        </p:nvGrpSpPr>
        <p:grpSpPr bwMode="auto">
          <a:xfrm>
            <a:off x="179388" y="188913"/>
            <a:ext cx="6264275" cy="6335712"/>
            <a:chOff x="179512" y="188640"/>
            <a:chExt cx="6264696" cy="6336704"/>
          </a:xfrm>
        </p:grpSpPr>
        <p:sp>
          <p:nvSpPr>
            <p:cNvPr id="91" name="Objaśnienie prostokątne 90"/>
            <p:cNvSpPr/>
            <p:nvPr/>
          </p:nvSpPr>
          <p:spPr bwMode="auto">
            <a:xfrm>
              <a:off x="179512" y="188640"/>
              <a:ext cx="6264696" cy="6336704"/>
            </a:xfrm>
            <a:prstGeom prst="wedgeRectCallout">
              <a:avLst>
                <a:gd name="adj1" fmla="val 57013"/>
                <a:gd name="adj2" fmla="val -22133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baseline="-25000" dirty="0">
                <a:solidFill>
                  <a:schemeClr val="tx1"/>
                </a:solidFill>
              </a:endParaRPr>
            </a:p>
          </p:txBody>
        </p:sp>
        <p:pic>
          <p:nvPicPr>
            <p:cNvPr id="53313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534" y="980728"/>
              <a:ext cx="2452041" cy="2428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3256" name="Grupa 33"/>
          <p:cNvGrpSpPr>
            <a:grpSpLocks/>
          </p:cNvGrpSpPr>
          <p:nvPr/>
        </p:nvGrpSpPr>
        <p:grpSpPr bwMode="auto">
          <a:xfrm>
            <a:off x="357188" y="3459163"/>
            <a:ext cx="1079500" cy="1082675"/>
            <a:chOff x="356617" y="3459411"/>
            <a:chExt cx="1080120" cy="1083050"/>
          </a:xfrm>
        </p:grpSpPr>
        <p:sp>
          <p:nvSpPr>
            <p:cNvPr id="93" name="Prostokąt 92"/>
            <p:cNvSpPr/>
            <p:nvPr/>
          </p:nvSpPr>
          <p:spPr bwMode="auto">
            <a:xfrm>
              <a:off x="361382" y="3462587"/>
              <a:ext cx="1072178" cy="107987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4" name="Prostokąt 83"/>
            <p:cNvSpPr/>
            <p:nvPr/>
          </p:nvSpPr>
          <p:spPr bwMode="auto">
            <a:xfrm>
              <a:off x="356617" y="3819898"/>
              <a:ext cx="360569" cy="358899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9" name="Prostokąt 88"/>
            <p:cNvSpPr/>
            <p:nvPr/>
          </p:nvSpPr>
          <p:spPr bwMode="auto">
            <a:xfrm>
              <a:off x="356617" y="3459411"/>
              <a:ext cx="360569" cy="360487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1" name="Prostokąt 60"/>
            <p:cNvSpPr/>
            <p:nvPr/>
          </p:nvSpPr>
          <p:spPr bwMode="auto">
            <a:xfrm>
              <a:off x="1076167" y="3819898"/>
              <a:ext cx="360570" cy="358899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2" name="Prostokąt 61"/>
            <p:cNvSpPr/>
            <p:nvPr/>
          </p:nvSpPr>
          <p:spPr bwMode="auto">
            <a:xfrm>
              <a:off x="1076167" y="3459411"/>
              <a:ext cx="360570" cy="360487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3" name="Prostokąt 62"/>
            <p:cNvSpPr/>
            <p:nvPr/>
          </p:nvSpPr>
          <p:spPr bwMode="auto">
            <a:xfrm>
              <a:off x="356617" y="4178797"/>
              <a:ext cx="360569" cy="360488"/>
            </a:xfrm>
            <a:prstGeom prst="rect">
              <a:avLst/>
            </a:prstGeom>
            <a:solidFill>
              <a:srgbClr val="8BC53F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5" name="Prostokąt 64"/>
            <p:cNvSpPr/>
            <p:nvPr/>
          </p:nvSpPr>
          <p:spPr bwMode="auto">
            <a:xfrm>
              <a:off x="1076167" y="4178797"/>
              <a:ext cx="360570" cy="360488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1" name="Prostokąt 70"/>
            <p:cNvSpPr/>
            <p:nvPr/>
          </p:nvSpPr>
          <p:spPr bwMode="auto">
            <a:xfrm>
              <a:off x="717186" y="3459411"/>
              <a:ext cx="358981" cy="360487"/>
            </a:xfrm>
            <a:prstGeom prst="rect">
              <a:avLst/>
            </a:prstGeom>
            <a:solidFill>
              <a:srgbClr val="51515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6" name="Prostokąt 75"/>
            <p:cNvSpPr/>
            <p:nvPr/>
          </p:nvSpPr>
          <p:spPr bwMode="auto">
            <a:xfrm>
              <a:off x="717186" y="4178797"/>
              <a:ext cx="358981" cy="360488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2" name="Prostokąt 71"/>
            <p:cNvSpPr/>
            <p:nvPr/>
          </p:nvSpPr>
          <p:spPr bwMode="auto">
            <a:xfrm>
              <a:off x="717186" y="3819898"/>
              <a:ext cx="358981" cy="358899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77" name="pole tekstowe 76"/>
          <p:cNvSpPr txBox="1"/>
          <p:nvPr/>
        </p:nvSpPr>
        <p:spPr>
          <a:xfrm>
            <a:off x="971550" y="333375"/>
            <a:ext cx="9890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Push</a:t>
            </a:r>
          </a:p>
        </p:txBody>
      </p:sp>
      <p:sp>
        <p:nvSpPr>
          <p:cNvPr id="78" name="pole tekstowe 77"/>
          <p:cNvSpPr txBox="1"/>
          <p:nvPr/>
        </p:nvSpPr>
        <p:spPr>
          <a:xfrm>
            <a:off x="4067175" y="333375"/>
            <a:ext cx="8032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Pull</a:t>
            </a:r>
          </a:p>
        </p:txBody>
      </p:sp>
      <p:grpSp>
        <p:nvGrpSpPr>
          <p:cNvPr id="53259" name="Grupa 34"/>
          <p:cNvGrpSpPr>
            <a:grpSpLocks/>
          </p:cNvGrpSpPr>
          <p:nvPr/>
        </p:nvGrpSpPr>
        <p:grpSpPr bwMode="auto">
          <a:xfrm>
            <a:off x="357188" y="4819650"/>
            <a:ext cx="725487" cy="725488"/>
            <a:chOff x="357436" y="4820394"/>
            <a:chExt cx="725240" cy="724177"/>
          </a:xfrm>
        </p:grpSpPr>
        <p:sp>
          <p:nvSpPr>
            <p:cNvPr id="30" name="Prostokąt 29"/>
            <p:cNvSpPr/>
            <p:nvPr/>
          </p:nvSpPr>
          <p:spPr bwMode="auto">
            <a:xfrm>
              <a:off x="359022" y="4825148"/>
              <a:ext cx="723654" cy="719423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2" name="Prostokąt 101"/>
            <p:cNvSpPr/>
            <p:nvPr/>
          </p:nvSpPr>
          <p:spPr bwMode="auto">
            <a:xfrm>
              <a:off x="357436" y="5180106"/>
              <a:ext cx="360239" cy="359711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1" name="Prostokąt 30"/>
            <p:cNvSpPr/>
            <p:nvPr/>
          </p:nvSpPr>
          <p:spPr bwMode="auto">
            <a:xfrm>
              <a:off x="357436" y="4820394"/>
              <a:ext cx="360239" cy="359712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2" name="Prostokąt 31"/>
            <p:cNvSpPr/>
            <p:nvPr/>
          </p:nvSpPr>
          <p:spPr bwMode="auto">
            <a:xfrm>
              <a:off x="717675" y="5180106"/>
              <a:ext cx="360240" cy="359711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3" name="Prostokąt 32"/>
            <p:cNvSpPr/>
            <p:nvPr/>
          </p:nvSpPr>
          <p:spPr bwMode="auto">
            <a:xfrm>
              <a:off x="717675" y="4820394"/>
              <a:ext cx="360240" cy="359712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3260" name="Grupa 65"/>
          <p:cNvGrpSpPr>
            <a:grpSpLocks/>
          </p:cNvGrpSpPr>
          <p:nvPr/>
        </p:nvGrpSpPr>
        <p:grpSpPr bwMode="auto">
          <a:xfrm>
            <a:off x="3308350" y="942975"/>
            <a:ext cx="2452688" cy="4646613"/>
            <a:chOff x="3308400" y="943200"/>
            <a:chExt cx="2452041" cy="4646834"/>
          </a:xfrm>
        </p:grpSpPr>
        <p:grpSp>
          <p:nvGrpSpPr>
            <p:cNvPr id="53277" name="Grupa 58"/>
            <p:cNvGrpSpPr>
              <a:grpSpLocks/>
            </p:cNvGrpSpPr>
            <p:nvPr/>
          </p:nvGrpSpPr>
          <p:grpSpPr bwMode="auto">
            <a:xfrm>
              <a:off x="3308400" y="943200"/>
              <a:ext cx="2452041" cy="4602710"/>
              <a:chOff x="3308400" y="943200"/>
              <a:chExt cx="2452041" cy="4602710"/>
            </a:xfrm>
          </p:grpSpPr>
          <p:grpSp>
            <p:nvGrpSpPr>
              <p:cNvPr id="53279" name="Grupa 36"/>
              <p:cNvGrpSpPr>
                <a:grpSpLocks/>
              </p:cNvGrpSpPr>
              <p:nvPr/>
            </p:nvGrpSpPr>
            <p:grpSpPr bwMode="auto">
              <a:xfrm>
                <a:off x="3419872" y="3460750"/>
                <a:ext cx="1080120" cy="1083050"/>
                <a:chOff x="356617" y="3459411"/>
                <a:chExt cx="1080120" cy="1083050"/>
              </a:xfrm>
            </p:grpSpPr>
            <p:sp>
              <p:nvSpPr>
                <p:cNvPr id="38" name="Prostokąt 37"/>
                <p:cNvSpPr/>
                <p:nvPr/>
              </p:nvSpPr>
              <p:spPr bwMode="auto">
                <a:xfrm>
                  <a:off x="361003" y="3462931"/>
                  <a:ext cx="1072867" cy="107955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Prostokąt 38"/>
                <p:cNvSpPr/>
                <p:nvPr/>
              </p:nvSpPr>
              <p:spPr bwMode="auto">
                <a:xfrm>
                  <a:off x="356241" y="3820136"/>
                  <a:ext cx="360268" cy="358792"/>
                </a:xfrm>
                <a:prstGeom prst="rect">
                  <a:avLst/>
                </a:prstGeom>
                <a:solidFill>
                  <a:srgbClr val="E8E8E8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Prostokąt 39"/>
                <p:cNvSpPr/>
                <p:nvPr/>
              </p:nvSpPr>
              <p:spPr bwMode="auto">
                <a:xfrm>
                  <a:off x="356241" y="3459756"/>
                  <a:ext cx="360268" cy="360380"/>
                </a:xfrm>
                <a:prstGeom prst="rect">
                  <a:avLst/>
                </a:prstGeom>
                <a:solidFill>
                  <a:srgbClr val="E8E8E8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" name="Prostokąt 40"/>
                <p:cNvSpPr/>
                <p:nvPr/>
              </p:nvSpPr>
              <p:spPr bwMode="auto">
                <a:xfrm>
                  <a:off x="1076776" y="3820136"/>
                  <a:ext cx="360268" cy="358792"/>
                </a:xfrm>
                <a:prstGeom prst="rect">
                  <a:avLst/>
                </a:prstGeom>
                <a:solidFill>
                  <a:srgbClr val="5A5A5A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Prostokąt 41"/>
                <p:cNvSpPr/>
                <p:nvPr/>
              </p:nvSpPr>
              <p:spPr bwMode="auto">
                <a:xfrm>
                  <a:off x="1076776" y="3459756"/>
                  <a:ext cx="360268" cy="360380"/>
                </a:xfrm>
                <a:prstGeom prst="rect">
                  <a:avLst/>
                </a:prstGeom>
                <a:solidFill>
                  <a:srgbClr val="5A5A5A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" name="Prostokąt 42"/>
                <p:cNvSpPr/>
                <p:nvPr/>
              </p:nvSpPr>
              <p:spPr bwMode="auto">
                <a:xfrm>
                  <a:off x="356241" y="4178929"/>
                  <a:ext cx="360268" cy="360379"/>
                </a:xfrm>
                <a:prstGeom prst="rect">
                  <a:avLst/>
                </a:prstGeom>
                <a:solidFill>
                  <a:srgbClr val="8BC53F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Prostokąt 43"/>
                <p:cNvSpPr/>
                <p:nvPr/>
              </p:nvSpPr>
              <p:spPr bwMode="auto">
                <a:xfrm>
                  <a:off x="1076776" y="4178929"/>
                  <a:ext cx="360268" cy="360379"/>
                </a:xfrm>
                <a:prstGeom prst="rect">
                  <a:avLst/>
                </a:prstGeom>
                <a:solidFill>
                  <a:srgbClr val="5A5A5A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Prostokąt 44"/>
                <p:cNvSpPr/>
                <p:nvPr/>
              </p:nvSpPr>
              <p:spPr bwMode="auto">
                <a:xfrm>
                  <a:off x="716509" y="3459756"/>
                  <a:ext cx="360267" cy="360380"/>
                </a:xfrm>
                <a:prstGeom prst="rect">
                  <a:avLst/>
                </a:prstGeom>
                <a:solidFill>
                  <a:srgbClr val="515151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Prostokąt 45"/>
                <p:cNvSpPr/>
                <p:nvPr/>
              </p:nvSpPr>
              <p:spPr bwMode="auto">
                <a:xfrm>
                  <a:off x="716509" y="4178929"/>
                  <a:ext cx="360267" cy="360379"/>
                </a:xfrm>
                <a:prstGeom prst="rect">
                  <a:avLst/>
                </a:prstGeom>
                <a:solidFill>
                  <a:srgbClr val="E8E8E8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Prostokąt 46"/>
                <p:cNvSpPr/>
                <p:nvPr/>
              </p:nvSpPr>
              <p:spPr bwMode="auto">
                <a:xfrm>
                  <a:off x="716509" y="3820136"/>
                  <a:ext cx="360267" cy="358792"/>
                </a:xfrm>
                <a:prstGeom prst="rect">
                  <a:avLst/>
                </a:prstGeom>
                <a:solidFill>
                  <a:srgbClr val="E8E8E8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3280" name="Grupa 47"/>
              <p:cNvGrpSpPr>
                <a:grpSpLocks/>
              </p:cNvGrpSpPr>
              <p:nvPr/>
            </p:nvGrpSpPr>
            <p:grpSpPr bwMode="auto">
              <a:xfrm>
                <a:off x="3420691" y="4821733"/>
                <a:ext cx="725240" cy="724177"/>
                <a:chOff x="357436" y="4820394"/>
                <a:chExt cx="725240" cy="724177"/>
              </a:xfrm>
            </p:grpSpPr>
            <p:sp>
              <p:nvSpPr>
                <p:cNvPr id="49" name="Prostokąt 48"/>
                <p:cNvSpPr/>
                <p:nvPr/>
              </p:nvSpPr>
              <p:spPr bwMode="auto">
                <a:xfrm>
                  <a:off x="359414" y="4825071"/>
                  <a:ext cx="723709" cy="71917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" name="Prostokąt 49"/>
                <p:cNvSpPr/>
                <p:nvPr/>
              </p:nvSpPr>
              <p:spPr bwMode="auto">
                <a:xfrm>
                  <a:off x="357828" y="5180688"/>
                  <a:ext cx="360267" cy="358792"/>
                </a:xfrm>
                <a:prstGeom prst="rect">
                  <a:avLst/>
                </a:prstGeom>
                <a:solidFill>
                  <a:srgbClr val="E8E8E8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" name="Prostokąt 50"/>
                <p:cNvSpPr/>
                <p:nvPr/>
              </p:nvSpPr>
              <p:spPr bwMode="auto">
                <a:xfrm>
                  <a:off x="357828" y="4820309"/>
                  <a:ext cx="360267" cy="360379"/>
                </a:xfrm>
                <a:prstGeom prst="rect">
                  <a:avLst/>
                </a:prstGeom>
                <a:solidFill>
                  <a:srgbClr val="E8E8E8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" name="Prostokąt 52"/>
                <p:cNvSpPr/>
                <p:nvPr/>
              </p:nvSpPr>
              <p:spPr bwMode="auto">
                <a:xfrm>
                  <a:off x="718095" y="5180688"/>
                  <a:ext cx="360268" cy="358792"/>
                </a:xfrm>
                <a:prstGeom prst="rect">
                  <a:avLst/>
                </a:prstGeom>
                <a:solidFill>
                  <a:srgbClr val="5A5A5A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Prostokąt 53"/>
                <p:cNvSpPr/>
                <p:nvPr/>
              </p:nvSpPr>
              <p:spPr bwMode="auto">
                <a:xfrm>
                  <a:off x="718095" y="4820309"/>
                  <a:ext cx="360268" cy="360379"/>
                </a:xfrm>
                <a:prstGeom prst="rect">
                  <a:avLst/>
                </a:prstGeom>
                <a:solidFill>
                  <a:srgbClr val="5A5A5A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5328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308400" y="943200"/>
                <a:ext cx="2452041" cy="24285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64" name="Łącznik prosty ze strzałką 63"/>
            <p:cNvCxnSpPr/>
            <p:nvPr/>
          </p:nvCxnSpPr>
          <p:spPr bwMode="auto">
            <a:xfrm rot="5400000" flipH="1" flipV="1">
              <a:off x="3456086" y="3320595"/>
              <a:ext cx="4537291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8" name="Łącznik prosty ze strzałką 67"/>
          <p:cNvCxnSpPr/>
          <p:nvPr/>
        </p:nvCxnSpPr>
        <p:spPr bwMode="auto">
          <a:xfrm rot="5400000">
            <a:off x="432594" y="3320257"/>
            <a:ext cx="4537075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Prostokąt 51"/>
          <p:cNvSpPr/>
          <p:nvPr/>
        </p:nvSpPr>
        <p:spPr bwMode="auto">
          <a:xfrm>
            <a:off x="3419475" y="5183188"/>
            <a:ext cx="360363" cy="358775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83" name="Grupa 82"/>
          <p:cNvGrpSpPr>
            <a:grpSpLocks/>
          </p:cNvGrpSpPr>
          <p:nvPr/>
        </p:nvGrpSpPr>
        <p:grpSpPr bwMode="auto">
          <a:xfrm>
            <a:off x="3419475" y="3460750"/>
            <a:ext cx="1081088" cy="1079500"/>
            <a:chOff x="3419872" y="3460254"/>
            <a:chExt cx="1080120" cy="1080120"/>
          </a:xfrm>
        </p:grpSpPr>
        <p:sp>
          <p:nvSpPr>
            <p:cNvPr id="55" name="Prostokąt 54"/>
            <p:cNvSpPr/>
            <p:nvPr/>
          </p:nvSpPr>
          <p:spPr bwMode="auto">
            <a:xfrm>
              <a:off x="3419872" y="3460254"/>
              <a:ext cx="360040" cy="360570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6" name="Prostokąt 55"/>
            <p:cNvSpPr/>
            <p:nvPr/>
          </p:nvSpPr>
          <p:spPr bwMode="auto">
            <a:xfrm>
              <a:off x="3419872" y="4179805"/>
              <a:ext cx="360040" cy="360569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7" name="Prostokąt 56"/>
            <p:cNvSpPr/>
            <p:nvPr/>
          </p:nvSpPr>
          <p:spPr bwMode="auto">
            <a:xfrm>
              <a:off x="4139952" y="3460254"/>
              <a:ext cx="360040" cy="360570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9" name="Prostokąt 58"/>
            <p:cNvSpPr/>
            <p:nvPr/>
          </p:nvSpPr>
          <p:spPr bwMode="auto">
            <a:xfrm>
              <a:off x="4139952" y="4179805"/>
              <a:ext cx="360040" cy="360569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60" name="Prostokąt 59"/>
          <p:cNvSpPr/>
          <p:nvPr/>
        </p:nvSpPr>
        <p:spPr bwMode="auto">
          <a:xfrm>
            <a:off x="3390900" y="1014413"/>
            <a:ext cx="360363" cy="360362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6" name="Prostokąt 65"/>
          <p:cNvSpPr/>
          <p:nvPr/>
        </p:nvSpPr>
        <p:spPr bwMode="auto">
          <a:xfrm>
            <a:off x="3390900" y="1735138"/>
            <a:ext cx="360363" cy="360362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7" name="Prostokąt 66"/>
          <p:cNvSpPr/>
          <p:nvPr/>
        </p:nvSpPr>
        <p:spPr bwMode="auto">
          <a:xfrm>
            <a:off x="4110038" y="1014413"/>
            <a:ext cx="360362" cy="360362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9" name="Prostokąt 68"/>
          <p:cNvSpPr/>
          <p:nvPr/>
        </p:nvSpPr>
        <p:spPr bwMode="auto">
          <a:xfrm>
            <a:off x="4110038" y="1735138"/>
            <a:ext cx="360362" cy="360362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0" name="Prostokąt 69"/>
          <p:cNvSpPr/>
          <p:nvPr/>
        </p:nvSpPr>
        <p:spPr bwMode="auto">
          <a:xfrm>
            <a:off x="3390900" y="2454275"/>
            <a:ext cx="360363" cy="360363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4" name="Prostokąt 73"/>
          <p:cNvSpPr/>
          <p:nvPr/>
        </p:nvSpPr>
        <p:spPr bwMode="auto">
          <a:xfrm>
            <a:off x="4110038" y="2454275"/>
            <a:ext cx="360362" cy="360363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9" name="Prostokąt 78"/>
          <p:cNvSpPr/>
          <p:nvPr/>
        </p:nvSpPr>
        <p:spPr bwMode="auto">
          <a:xfrm>
            <a:off x="4830763" y="1014413"/>
            <a:ext cx="360362" cy="360362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0" name="Prostokąt 79"/>
          <p:cNvSpPr/>
          <p:nvPr/>
        </p:nvSpPr>
        <p:spPr bwMode="auto">
          <a:xfrm>
            <a:off x="4830763" y="1735138"/>
            <a:ext cx="360362" cy="360362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1" name="Prostokąt 80"/>
          <p:cNvSpPr/>
          <p:nvPr/>
        </p:nvSpPr>
        <p:spPr bwMode="auto">
          <a:xfrm>
            <a:off x="4830763" y="2454275"/>
            <a:ext cx="360362" cy="360363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44444E-6 L 3.61111E-6 -0.1453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rostokąt 100"/>
          <p:cNvSpPr/>
          <p:nvPr/>
        </p:nvSpPr>
        <p:spPr bwMode="auto">
          <a:xfrm>
            <a:off x="717550" y="3819525"/>
            <a:ext cx="360363" cy="360363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4274" name="Tytuł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08963" cy="431800"/>
          </a:xfrm>
        </p:spPr>
        <p:txBody>
          <a:bodyPr/>
          <a:lstStyle/>
          <a:p>
            <a:r>
              <a:rPr lang="en-US" smtClean="0"/>
              <a:t>Our solution – server-side</a:t>
            </a:r>
          </a:p>
        </p:txBody>
      </p:sp>
      <p:cxnSp>
        <p:nvCxnSpPr>
          <p:cNvPr id="36" name="Łącznik prosty 35"/>
          <p:cNvCxnSpPr/>
          <p:nvPr/>
        </p:nvCxnSpPr>
        <p:spPr bwMode="auto">
          <a:xfrm>
            <a:off x="323850" y="6011863"/>
            <a:ext cx="8496300" cy="0"/>
          </a:xfrm>
          <a:prstGeom prst="line">
            <a:avLst/>
          </a:prstGeom>
          <a:ln>
            <a:prstDash val="dash"/>
            <a:headEnd type="none" w="med" len="med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Łącznik prosty ze strzałką 72"/>
          <p:cNvCxnSpPr>
            <a:endCxn id="75" idx="1"/>
          </p:cNvCxnSpPr>
          <p:nvPr/>
        </p:nvCxnSpPr>
        <p:spPr bwMode="auto">
          <a:xfrm>
            <a:off x="5795963" y="1908175"/>
            <a:ext cx="11525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Prostokąt 74"/>
          <p:cNvSpPr/>
          <p:nvPr/>
        </p:nvSpPr>
        <p:spPr bwMode="auto">
          <a:xfrm>
            <a:off x="6948488" y="1620838"/>
            <a:ext cx="1655762" cy="5746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Edge image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diffusion</a:t>
            </a:r>
          </a:p>
        </p:txBody>
      </p:sp>
      <p:sp>
        <p:nvSpPr>
          <p:cNvPr id="88" name="pole tekstowe 87"/>
          <p:cNvSpPr txBox="1"/>
          <p:nvPr/>
        </p:nvSpPr>
        <p:spPr>
          <a:xfrm>
            <a:off x="3521075" y="6084888"/>
            <a:ext cx="1914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Client side</a:t>
            </a:r>
          </a:p>
        </p:txBody>
      </p:sp>
      <p:grpSp>
        <p:nvGrpSpPr>
          <p:cNvPr id="54279" name="Grupa 82"/>
          <p:cNvGrpSpPr>
            <a:grpSpLocks/>
          </p:cNvGrpSpPr>
          <p:nvPr/>
        </p:nvGrpSpPr>
        <p:grpSpPr bwMode="auto">
          <a:xfrm>
            <a:off x="179388" y="188913"/>
            <a:ext cx="6264275" cy="6335712"/>
            <a:chOff x="179512" y="188640"/>
            <a:chExt cx="6264696" cy="6336704"/>
          </a:xfrm>
        </p:grpSpPr>
        <p:sp>
          <p:nvSpPr>
            <p:cNvPr id="91" name="Objaśnienie prostokątne 90"/>
            <p:cNvSpPr/>
            <p:nvPr/>
          </p:nvSpPr>
          <p:spPr bwMode="auto">
            <a:xfrm>
              <a:off x="179512" y="188640"/>
              <a:ext cx="6264696" cy="6336704"/>
            </a:xfrm>
            <a:prstGeom prst="wedgeRectCallout">
              <a:avLst>
                <a:gd name="adj1" fmla="val 57013"/>
                <a:gd name="adj2" fmla="val -22133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baseline="-25000" dirty="0">
                <a:solidFill>
                  <a:schemeClr val="tx1"/>
                </a:solidFill>
              </a:endParaRPr>
            </a:p>
          </p:txBody>
        </p:sp>
        <p:pic>
          <p:nvPicPr>
            <p:cNvPr id="5433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534" y="980728"/>
              <a:ext cx="2452041" cy="2428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4280" name="Grupa 33"/>
          <p:cNvGrpSpPr>
            <a:grpSpLocks/>
          </p:cNvGrpSpPr>
          <p:nvPr/>
        </p:nvGrpSpPr>
        <p:grpSpPr bwMode="auto">
          <a:xfrm>
            <a:off x="357188" y="3459163"/>
            <a:ext cx="1079500" cy="1082675"/>
            <a:chOff x="356617" y="3459411"/>
            <a:chExt cx="1080120" cy="1083050"/>
          </a:xfrm>
        </p:grpSpPr>
        <p:sp>
          <p:nvSpPr>
            <p:cNvPr id="93" name="Prostokąt 92"/>
            <p:cNvSpPr/>
            <p:nvPr/>
          </p:nvSpPr>
          <p:spPr bwMode="auto">
            <a:xfrm>
              <a:off x="361382" y="3462587"/>
              <a:ext cx="1072178" cy="107987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4" name="Prostokąt 83"/>
            <p:cNvSpPr/>
            <p:nvPr/>
          </p:nvSpPr>
          <p:spPr bwMode="auto">
            <a:xfrm>
              <a:off x="356617" y="3819898"/>
              <a:ext cx="360569" cy="358899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9" name="Prostokąt 88"/>
            <p:cNvSpPr/>
            <p:nvPr/>
          </p:nvSpPr>
          <p:spPr bwMode="auto">
            <a:xfrm>
              <a:off x="356617" y="3459411"/>
              <a:ext cx="360569" cy="360487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1" name="Prostokąt 60"/>
            <p:cNvSpPr/>
            <p:nvPr/>
          </p:nvSpPr>
          <p:spPr bwMode="auto">
            <a:xfrm>
              <a:off x="1076167" y="3819898"/>
              <a:ext cx="360570" cy="358899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2" name="Prostokąt 61"/>
            <p:cNvSpPr/>
            <p:nvPr/>
          </p:nvSpPr>
          <p:spPr bwMode="auto">
            <a:xfrm>
              <a:off x="1076167" y="3459411"/>
              <a:ext cx="360570" cy="360487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3" name="Prostokąt 62"/>
            <p:cNvSpPr/>
            <p:nvPr/>
          </p:nvSpPr>
          <p:spPr bwMode="auto">
            <a:xfrm>
              <a:off x="356617" y="4178797"/>
              <a:ext cx="360569" cy="360488"/>
            </a:xfrm>
            <a:prstGeom prst="rect">
              <a:avLst/>
            </a:prstGeom>
            <a:solidFill>
              <a:srgbClr val="8BC53F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5" name="Prostokąt 64"/>
            <p:cNvSpPr/>
            <p:nvPr/>
          </p:nvSpPr>
          <p:spPr bwMode="auto">
            <a:xfrm>
              <a:off x="1076167" y="4178797"/>
              <a:ext cx="360570" cy="360488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1" name="Prostokąt 70"/>
            <p:cNvSpPr/>
            <p:nvPr/>
          </p:nvSpPr>
          <p:spPr bwMode="auto">
            <a:xfrm>
              <a:off x="717186" y="3459411"/>
              <a:ext cx="358981" cy="360487"/>
            </a:xfrm>
            <a:prstGeom prst="rect">
              <a:avLst/>
            </a:prstGeom>
            <a:solidFill>
              <a:srgbClr val="51515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6" name="Prostokąt 75"/>
            <p:cNvSpPr/>
            <p:nvPr/>
          </p:nvSpPr>
          <p:spPr bwMode="auto">
            <a:xfrm>
              <a:off x="717186" y="4178797"/>
              <a:ext cx="358981" cy="360488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2" name="Prostokąt 71"/>
            <p:cNvSpPr/>
            <p:nvPr/>
          </p:nvSpPr>
          <p:spPr bwMode="auto">
            <a:xfrm>
              <a:off x="717186" y="3819898"/>
              <a:ext cx="358981" cy="358899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77" name="pole tekstowe 76"/>
          <p:cNvSpPr txBox="1"/>
          <p:nvPr/>
        </p:nvSpPr>
        <p:spPr>
          <a:xfrm>
            <a:off x="971550" y="333375"/>
            <a:ext cx="9890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Push</a:t>
            </a:r>
          </a:p>
        </p:txBody>
      </p:sp>
      <p:sp>
        <p:nvSpPr>
          <p:cNvPr id="78" name="pole tekstowe 77"/>
          <p:cNvSpPr txBox="1"/>
          <p:nvPr/>
        </p:nvSpPr>
        <p:spPr>
          <a:xfrm>
            <a:off x="4067175" y="333375"/>
            <a:ext cx="8032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Pull</a:t>
            </a:r>
          </a:p>
        </p:txBody>
      </p:sp>
      <p:grpSp>
        <p:nvGrpSpPr>
          <p:cNvPr id="54283" name="Grupa 34"/>
          <p:cNvGrpSpPr>
            <a:grpSpLocks/>
          </p:cNvGrpSpPr>
          <p:nvPr/>
        </p:nvGrpSpPr>
        <p:grpSpPr bwMode="auto">
          <a:xfrm>
            <a:off x="357188" y="4819650"/>
            <a:ext cx="725487" cy="725488"/>
            <a:chOff x="357436" y="4820394"/>
            <a:chExt cx="725240" cy="724177"/>
          </a:xfrm>
        </p:grpSpPr>
        <p:sp>
          <p:nvSpPr>
            <p:cNvPr id="30" name="Prostokąt 29"/>
            <p:cNvSpPr/>
            <p:nvPr/>
          </p:nvSpPr>
          <p:spPr bwMode="auto">
            <a:xfrm>
              <a:off x="359022" y="4825148"/>
              <a:ext cx="723654" cy="719423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2" name="Prostokąt 101"/>
            <p:cNvSpPr/>
            <p:nvPr/>
          </p:nvSpPr>
          <p:spPr bwMode="auto">
            <a:xfrm>
              <a:off x="357436" y="5180106"/>
              <a:ext cx="360239" cy="359711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1" name="Prostokąt 30"/>
            <p:cNvSpPr/>
            <p:nvPr/>
          </p:nvSpPr>
          <p:spPr bwMode="auto">
            <a:xfrm>
              <a:off x="357436" y="4820394"/>
              <a:ext cx="360239" cy="359712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2" name="Prostokąt 31"/>
            <p:cNvSpPr/>
            <p:nvPr/>
          </p:nvSpPr>
          <p:spPr bwMode="auto">
            <a:xfrm>
              <a:off x="717675" y="5180106"/>
              <a:ext cx="360240" cy="359711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3" name="Prostokąt 32"/>
            <p:cNvSpPr/>
            <p:nvPr/>
          </p:nvSpPr>
          <p:spPr bwMode="auto">
            <a:xfrm>
              <a:off x="717675" y="4820394"/>
              <a:ext cx="360240" cy="359712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4284" name="Grupa 65"/>
          <p:cNvGrpSpPr>
            <a:grpSpLocks/>
          </p:cNvGrpSpPr>
          <p:nvPr/>
        </p:nvGrpSpPr>
        <p:grpSpPr bwMode="auto">
          <a:xfrm>
            <a:off x="3308350" y="942975"/>
            <a:ext cx="2451100" cy="4646613"/>
            <a:chOff x="3307606" y="942628"/>
            <a:chExt cx="2452041" cy="4647406"/>
          </a:xfrm>
        </p:grpSpPr>
        <p:grpSp>
          <p:nvGrpSpPr>
            <p:cNvPr id="54302" name="Grupa 58"/>
            <p:cNvGrpSpPr>
              <a:grpSpLocks/>
            </p:cNvGrpSpPr>
            <p:nvPr/>
          </p:nvGrpSpPr>
          <p:grpSpPr bwMode="auto">
            <a:xfrm>
              <a:off x="3307606" y="942628"/>
              <a:ext cx="2452041" cy="4603282"/>
              <a:chOff x="3307606" y="942628"/>
              <a:chExt cx="2452041" cy="4603282"/>
            </a:xfrm>
          </p:grpSpPr>
          <p:grpSp>
            <p:nvGrpSpPr>
              <p:cNvPr id="54304" name="Grupa 36"/>
              <p:cNvGrpSpPr>
                <a:grpSpLocks/>
              </p:cNvGrpSpPr>
              <p:nvPr/>
            </p:nvGrpSpPr>
            <p:grpSpPr bwMode="auto">
              <a:xfrm>
                <a:off x="3419872" y="3460750"/>
                <a:ext cx="1080120" cy="1083050"/>
                <a:chOff x="356617" y="3459411"/>
                <a:chExt cx="1080120" cy="1083050"/>
              </a:xfrm>
            </p:grpSpPr>
            <p:sp>
              <p:nvSpPr>
                <p:cNvPr id="38" name="Prostokąt 37"/>
                <p:cNvSpPr/>
                <p:nvPr/>
              </p:nvSpPr>
              <p:spPr bwMode="auto">
                <a:xfrm>
                  <a:off x="361871" y="3462669"/>
                  <a:ext cx="1071975" cy="107968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Prostokąt 38"/>
                <p:cNvSpPr/>
                <p:nvPr/>
              </p:nvSpPr>
              <p:spPr bwMode="auto">
                <a:xfrm>
                  <a:off x="357107" y="3819918"/>
                  <a:ext cx="360501" cy="358836"/>
                </a:xfrm>
                <a:prstGeom prst="rect">
                  <a:avLst/>
                </a:prstGeom>
                <a:solidFill>
                  <a:srgbClr val="E8E8E8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Prostokąt 39"/>
                <p:cNvSpPr/>
                <p:nvPr/>
              </p:nvSpPr>
              <p:spPr bwMode="auto">
                <a:xfrm>
                  <a:off x="357107" y="3459493"/>
                  <a:ext cx="360501" cy="360425"/>
                </a:xfrm>
                <a:prstGeom prst="rect">
                  <a:avLst/>
                </a:prstGeom>
                <a:solidFill>
                  <a:srgbClr val="E8E8E8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" name="Prostokąt 40"/>
                <p:cNvSpPr/>
                <p:nvPr/>
              </p:nvSpPr>
              <p:spPr bwMode="auto">
                <a:xfrm>
                  <a:off x="1076521" y="3819918"/>
                  <a:ext cx="360502" cy="358836"/>
                </a:xfrm>
                <a:prstGeom prst="rect">
                  <a:avLst/>
                </a:prstGeom>
                <a:solidFill>
                  <a:srgbClr val="5A5A5A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Prostokąt 41"/>
                <p:cNvSpPr/>
                <p:nvPr/>
              </p:nvSpPr>
              <p:spPr bwMode="auto">
                <a:xfrm>
                  <a:off x="1076521" y="3459493"/>
                  <a:ext cx="360502" cy="360425"/>
                </a:xfrm>
                <a:prstGeom prst="rect">
                  <a:avLst/>
                </a:prstGeom>
                <a:solidFill>
                  <a:srgbClr val="5A5A5A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" name="Prostokąt 42"/>
                <p:cNvSpPr/>
                <p:nvPr/>
              </p:nvSpPr>
              <p:spPr bwMode="auto">
                <a:xfrm>
                  <a:off x="357107" y="4178754"/>
                  <a:ext cx="360501" cy="360424"/>
                </a:xfrm>
                <a:prstGeom prst="rect">
                  <a:avLst/>
                </a:prstGeom>
                <a:solidFill>
                  <a:srgbClr val="E8E8E8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Prostokąt 43"/>
                <p:cNvSpPr/>
                <p:nvPr/>
              </p:nvSpPr>
              <p:spPr bwMode="auto">
                <a:xfrm>
                  <a:off x="1076521" y="4178754"/>
                  <a:ext cx="360502" cy="360424"/>
                </a:xfrm>
                <a:prstGeom prst="rect">
                  <a:avLst/>
                </a:prstGeom>
                <a:solidFill>
                  <a:srgbClr val="5A5A5A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Prostokąt 44"/>
                <p:cNvSpPr/>
                <p:nvPr/>
              </p:nvSpPr>
              <p:spPr bwMode="auto">
                <a:xfrm>
                  <a:off x="717608" y="3459493"/>
                  <a:ext cx="358913" cy="360425"/>
                </a:xfrm>
                <a:prstGeom prst="rect">
                  <a:avLst/>
                </a:prstGeom>
                <a:solidFill>
                  <a:srgbClr val="515151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Prostokąt 45"/>
                <p:cNvSpPr/>
                <p:nvPr/>
              </p:nvSpPr>
              <p:spPr bwMode="auto">
                <a:xfrm>
                  <a:off x="717608" y="4178754"/>
                  <a:ext cx="358913" cy="360424"/>
                </a:xfrm>
                <a:prstGeom prst="rect">
                  <a:avLst/>
                </a:prstGeom>
                <a:solidFill>
                  <a:srgbClr val="E8E8E8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Prostokąt 46"/>
                <p:cNvSpPr/>
                <p:nvPr/>
              </p:nvSpPr>
              <p:spPr bwMode="auto">
                <a:xfrm>
                  <a:off x="717608" y="3819918"/>
                  <a:ext cx="358913" cy="358836"/>
                </a:xfrm>
                <a:prstGeom prst="rect">
                  <a:avLst/>
                </a:prstGeom>
                <a:solidFill>
                  <a:srgbClr val="E8E8E8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4305" name="Grupa 47"/>
              <p:cNvGrpSpPr>
                <a:grpSpLocks/>
              </p:cNvGrpSpPr>
              <p:nvPr/>
            </p:nvGrpSpPr>
            <p:grpSpPr bwMode="auto">
              <a:xfrm>
                <a:off x="3420691" y="4821733"/>
                <a:ext cx="725240" cy="724177"/>
                <a:chOff x="357436" y="4820394"/>
                <a:chExt cx="725240" cy="724177"/>
              </a:xfrm>
            </p:grpSpPr>
            <p:sp>
              <p:nvSpPr>
                <p:cNvPr id="49" name="Prostokąt 48"/>
                <p:cNvSpPr/>
                <p:nvPr/>
              </p:nvSpPr>
              <p:spPr bwMode="auto">
                <a:xfrm>
                  <a:off x="358694" y="4824977"/>
                  <a:ext cx="724178" cy="71926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" name="Prostokąt 49"/>
                <p:cNvSpPr/>
                <p:nvPr/>
              </p:nvSpPr>
              <p:spPr bwMode="auto">
                <a:xfrm>
                  <a:off x="357107" y="5180637"/>
                  <a:ext cx="360500" cy="358836"/>
                </a:xfrm>
                <a:prstGeom prst="rect">
                  <a:avLst/>
                </a:prstGeom>
                <a:solidFill>
                  <a:srgbClr val="E8E8E8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" name="Prostokąt 50"/>
                <p:cNvSpPr/>
                <p:nvPr/>
              </p:nvSpPr>
              <p:spPr bwMode="auto">
                <a:xfrm>
                  <a:off x="357107" y="4820214"/>
                  <a:ext cx="360500" cy="360423"/>
                </a:xfrm>
                <a:prstGeom prst="rect">
                  <a:avLst/>
                </a:prstGeom>
                <a:solidFill>
                  <a:srgbClr val="E8E8E8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" name="Prostokąt 52"/>
                <p:cNvSpPr/>
                <p:nvPr/>
              </p:nvSpPr>
              <p:spPr bwMode="auto">
                <a:xfrm>
                  <a:off x="717607" y="5180637"/>
                  <a:ext cx="360501" cy="358836"/>
                </a:xfrm>
                <a:prstGeom prst="rect">
                  <a:avLst/>
                </a:prstGeom>
                <a:solidFill>
                  <a:srgbClr val="5A5A5A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Prostokąt 53"/>
                <p:cNvSpPr/>
                <p:nvPr/>
              </p:nvSpPr>
              <p:spPr bwMode="auto">
                <a:xfrm>
                  <a:off x="717607" y="4820214"/>
                  <a:ext cx="360501" cy="360423"/>
                </a:xfrm>
                <a:prstGeom prst="rect">
                  <a:avLst/>
                </a:prstGeom>
                <a:solidFill>
                  <a:srgbClr val="5A5A5A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54306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307606" y="942628"/>
                <a:ext cx="2452041" cy="24285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64" name="Łącznik prosty ze strzałką 63"/>
            <p:cNvCxnSpPr/>
            <p:nvPr/>
          </p:nvCxnSpPr>
          <p:spPr bwMode="auto">
            <a:xfrm rot="5400000" flipH="1" flipV="1">
              <a:off x="3457372" y="3321109"/>
              <a:ext cx="4536262" cy="1589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8" name="Łącznik prosty ze strzałką 67"/>
          <p:cNvCxnSpPr/>
          <p:nvPr/>
        </p:nvCxnSpPr>
        <p:spPr bwMode="auto">
          <a:xfrm rot="5400000">
            <a:off x="432594" y="3320257"/>
            <a:ext cx="4537075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Prostokąt 54"/>
          <p:cNvSpPr/>
          <p:nvPr/>
        </p:nvSpPr>
        <p:spPr bwMode="auto">
          <a:xfrm>
            <a:off x="3419475" y="3821113"/>
            <a:ext cx="360363" cy="360362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6" name="Prostokąt 55"/>
          <p:cNvSpPr/>
          <p:nvPr/>
        </p:nvSpPr>
        <p:spPr bwMode="auto">
          <a:xfrm>
            <a:off x="3419475" y="3460750"/>
            <a:ext cx="360363" cy="360363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7" name="Prostokąt 56"/>
          <p:cNvSpPr/>
          <p:nvPr/>
        </p:nvSpPr>
        <p:spPr bwMode="auto">
          <a:xfrm>
            <a:off x="4140200" y="3821113"/>
            <a:ext cx="360363" cy="360362"/>
          </a:xfrm>
          <a:prstGeom prst="rect">
            <a:avLst/>
          </a:prstGeom>
          <a:solidFill>
            <a:srgbClr val="5A5A5A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9" name="Prostokąt 58"/>
          <p:cNvSpPr/>
          <p:nvPr/>
        </p:nvSpPr>
        <p:spPr bwMode="auto">
          <a:xfrm>
            <a:off x="4140200" y="3460750"/>
            <a:ext cx="360363" cy="360363"/>
          </a:xfrm>
          <a:prstGeom prst="rect">
            <a:avLst/>
          </a:prstGeom>
          <a:solidFill>
            <a:srgbClr val="5A5A5A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0" name="Prostokąt 59"/>
          <p:cNvSpPr/>
          <p:nvPr/>
        </p:nvSpPr>
        <p:spPr bwMode="auto">
          <a:xfrm>
            <a:off x="3419475" y="4181475"/>
            <a:ext cx="360363" cy="358775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6" name="Prostokąt 65"/>
          <p:cNvSpPr/>
          <p:nvPr/>
        </p:nvSpPr>
        <p:spPr bwMode="auto">
          <a:xfrm>
            <a:off x="4140200" y="4181475"/>
            <a:ext cx="360363" cy="358775"/>
          </a:xfrm>
          <a:prstGeom prst="rect">
            <a:avLst/>
          </a:prstGeom>
          <a:solidFill>
            <a:srgbClr val="5A5A5A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90" name="Grupa 89"/>
          <p:cNvGrpSpPr>
            <a:grpSpLocks/>
          </p:cNvGrpSpPr>
          <p:nvPr/>
        </p:nvGrpSpPr>
        <p:grpSpPr bwMode="auto">
          <a:xfrm>
            <a:off x="3390900" y="1014413"/>
            <a:ext cx="1800225" cy="1800225"/>
            <a:chOff x="3390731" y="1014632"/>
            <a:chExt cx="1800200" cy="1800200"/>
          </a:xfrm>
        </p:grpSpPr>
        <p:sp>
          <p:nvSpPr>
            <p:cNvPr id="74" name="Prostokąt 73"/>
            <p:cNvSpPr/>
            <p:nvPr/>
          </p:nvSpPr>
          <p:spPr bwMode="auto">
            <a:xfrm>
              <a:off x="3390731" y="1014632"/>
              <a:ext cx="360358" cy="360357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9" name="Prostokąt 78"/>
            <p:cNvSpPr/>
            <p:nvPr/>
          </p:nvSpPr>
          <p:spPr bwMode="auto">
            <a:xfrm>
              <a:off x="3390731" y="1735347"/>
              <a:ext cx="360358" cy="358770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0" name="Prostokąt 79"/>
            <p:cNvSpPr/>
            <p:nvPr/>
          </p:nvSpPr>
          <p:spPr bwMode="auto">
            <a:xfrm>
              <a:off x="4111446" y="1014632"/>
              <a:ext cx="358770" cy="360357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1" name="Prostokąt 80"/>
            <p:cNvSpPr/>
            <p:nvPr/>
          </p:nvSpPr>
          <p:spPr bwMode="auto">
            <a:xfrm>
              <a:off x="4111446" y="1735347"/>
              <a:ext cx="358770" cy="358770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2" name="Prostokąt 81"/>
            <p:cNvSpPr/>
            <p:nvPr/>
          </p:nvSpPr>
          <p:spPr bwMode="auto">
            <a:xfrm>
              <a:off x="3390731" y="2454474"/>
              <a:ext cx="360358" cy="360358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83" name="Prostokąt 82"/>
            <p:cNvSpPr/>
            <p:nvPr/>
          </p:nvSpPr>
          <p:spPr bwMode="auto">
            <a:xfrm>
              <a:off x="4111446" y="2454474"/>
              <a:ext cx="358770" cy="360358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5" name="Prostokąt 84"/>
            <p:cNvSpPr/>
            <p:nvPr/>
          </p:nvSpPr>
          <p:spPr bwMode="auto">
            <a:xfrm>
              <a:off x="4830574" y="1014632"/>
              <a:ext cx="360357" cy="360357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6" name="Prostokąt 85"/>
            <p:cNvSpPr/>
            <p:nvPr/>
          </p:nvSpPr>
          <p:spPr bwMode="auto">
            <a:xfrm>
              <a:off x="4830574" y="1735347"/>
              <a:ext cx="360357" cy="358770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7" name="Prostokąt 86"/>
            <p:cNvSpPr/>
            <p:nvPr/>
          </p:nvSpPr>
          <p:spPr bwMode="auto">
            <a:xfrm>
              <a:off x="4830574" y="2454474"/>
              <a:ext cx="360357" cy="360358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96296E-6 L -0.00382 -0.356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1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33333E-6 L -0.00382 -0.3039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1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-0.00382 -0.25139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1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7482 -0.3562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" y="-1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07482 -0.3039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" y="-1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07482 -0.25139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" y="-12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9" grpId="0" animBg="1"/>
      <p:bldP spid="60" grpId="0" animBg="1"/>
      <p:bldP spid="6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rostokąt 100"/>
          <p:cNvSpPr/>
          <p:nvPr/>
        </p:nvSpPr>
        <p:spPr bwMode="auto">
          <a:xfrm>
            <a:off x="717550" y="3819525"/>
            <a:ext cx="360363" cy="360363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5298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smtClean="0"/>
              <a:t>Our solution – server-side</a:t>
            </a:r>
          </a:p>
        </p:txBody>
      </p:sp>
      <p:cxnSp>
        <p:nvCxnSpPr>
          <p:cNvPr id="36" name="Łącznik prosty 35"/>
          <p:cNvCxnSpPr/>
          <p:nvPr/>
        </p:nvCxnSpPr>
        <p:spPr bwMode="auto">
          <a:xfrm>
            <a:off x="323850" y="6011863"/>
            <a:ext cx="8496300" cy="0"/>
          </a:xfrm>
          <a:prstGeom prst="line">
            <a:avLst/>
          </a:prstGeom>
          <a:ln>
            <a:prstDash val="dash"/>
            <a:headEnd type="none" w="med" len="med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Łącznik prosty ze strzałką 72"/>
          <p:cNvCxnSpPr>
            <a:endCxn id="75" idx="1"/>
          </p:cNvCxnSpPr>
          <p:nvPr/>
        </p:nvCxnSpPr>
        <p:spPr bwMode="auto">
          <a:xfrm>
            <a:off x="5795963" y="1908175"/>
            <a:ext cx="11525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Prostokąt 74"/>
          <p:cNvSpPr/>
          <p:nvPr/>
        </p:nvSpPr>
        <p:spPr bwMode="auto">
          <a:xfrm>
            <a:off x="6948488" y="1620838"/>
            <a:ext cx="1655762" cy="5746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Edge image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diffusion</a:t>
            </a:r>
          </a:p>
        </p:txBody>
      </p:sp>
      <p:sp>
        <p:nvSpPr>
          <p:cNvPr id="88" name="pole tekstowe 87"/>
          <p:cNvSpPr txBox="1"/>
          <p:nvPr/>
        </p:nvSpPr>
        <p:spPr>
          <a:xfrm>
            <a:off x="3521075" y="6084888"/>
            <a:ext cx="1914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Client side</a:t>
            </a:r>
          </a:p>
        </p:txBody>
      </p:sp>
      <p:grpSp>
        <p:nvGrpSpPr>
          <p:cNvPr id="55303" name="Grupa 82"/>
          <p:cNvGrpSpPr>
            <a:grpSpLocks/>
          </p:cNvGrpSpPr>
          <p:nvPr/>
        </p:nvGrpSpPr>
        <p:grpSpPr bwMode="auto">
          <a:xfrm>
            <a:off x="179388" y="188913"/>
            <a:ext cx="6264275" cy="6335712"/>
            <a:chOff x="179512" y="188640"/>
            <a:chExt cx="6264696" cy="6336704"/>
          </a:xfrm>
        </p:grpSpPr>
        <p:sp>
          <p:nvSpPr>
            <p:cNvPr id="91" name="Objaśnienie prostokątne 90"/>
            <p:cNvSpPr/>
            <p:nvPr/>
          </p:nvSpPr>
          <p:spPr bwMode="auto">
            <a:xfrm>
              <a:off x="179512" y="188640"/>
              <a:ext cx="6264696" cy="6336704"/>
            </a:xfrm>
            <a:prstGeom prst="wedgeRectCallout">
              <a:avLst>
                <a:gd name="adj1" fmla="val 57013"/>
                <a:gd name="adj2" fmla="val -22133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baseline="-25000" dirty="0">
                <a:solidFill>
                  <a:schemeClr val="tx1"/>
                </a:solidFill>
              </a:endParaRPr>
            </a:p>
          </p:txBody>
        </p:sp>
        <p:pic>
          <p:nvPicPr>
            <p:cNvPr id="5537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3534" y="980728"/>
              <a:ext cx="2452041" cy="2428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5304" name="Grupa 33"/>
          <p:cNvGrpSpPr>
            <a:grpSpLocks/>
          </p:cNvGrpSpPr>
          <p:nvPr/>
        </p:nvGrpSpPr>
        <p:grpSpPr bwMode="auto">
          <a:xfrm>
            <a:off x="357188" y="3459163"/>
            <a:ext cx="1079500" cy="1082675"/>
            <a:chOff x="356617" y="3459411"/>
            <a:chExt cx="1080120" cy="1083050"/>
          </a:xfrm>
        </p:grpSpPr>
        <p:sp>
          <p:nvSpPr>
            <p:cNvPr id="93" name="Prostokąt 92"/>
            <p:cNvSpPr/>
            <p:nvPr/>
          </p:nvSpPr>
          <p:spPr bwMode="auto">
            <a:xfrm>
              <a:off x="361382" y="3462587"/>
              <a:ext cx="1072178" cy="1079874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4" name="Prostokąt 83"/>
            <p:cNvSpPr/>
            <p:nvPr/>
          </p:nvSpPr>
          <p:spPr bwMode="auto">
            <a:xfrm>
              <a:off x="356617" y="3819898"/>
              <a:ext cx="360569" cy="358899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9" name="Prostokąt 88"/>
            <p:cNvSpPr/>
            <p:nvPr/>
          </p:nvSpPr>
          <p:spPr bwMode="auto">
            <a:xfrm>
              <a:off x="356617" y="3459411"/>
              <a:ext cx="360569" cy="360487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1" name="Prostokąt 60"/>
            <p:cNvSpPr/>
            <p:nvPr/>
          </p:nvSpPr>
          <p:spPr bwMode="auto">
            <a:xfrm>
              <a:off x="1076167" y="3819898"/>
              <a:ext cx="360570" cy="358899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2" name="Prostokąt 61"/>
            <p:cNvSpPr/>
            <p:nvPr/>
          </p:nvSpPr>
          <p:spPr bwMode="auto">
            <a:xfrm>
              <a:off x="1076167" y="3459411"/>
              <a:ext cx="360570" cy="360487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3" name="Prostokąt 62"/>
            <p:cNvSpPr/>
            <p:nvPr/>
          </p:nvSpPr>
          <p:spPr bwMode="auto">
            <a:xfrm>
              <a:off x="356617" y="4178797"/>
              <a:ext cx="360569" cy="360488"/>
            </a:xfrm>
            <a:prstGeom prst="rect">
              <a:avLst/>
            </a:prstGeom>
            <a:solidFill>
              <a:srgbClr val="8BC53F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5" name="Prostokąt 64"/>
            <p:cNvSpPr/>
            <p:nvPr/>
          </p:nvSpPr>
          <p:spPr bwMode="auto">
            <a:xfrm>
              <a:off x="1076167" y="4178797"/>
              <a:ext cx="360570" cy="360488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1" name="Prostokąt 70"/>
            <p:cNvSpPr/>
            <p:nvPr/>
          </p:nvSpPr>
          <p:spPr bwMode="auto">
            <a:xfrm>
              <a:off x="717186" y="3459411"/>
              <a:ext cx="358981" cy="360487"/>
            </a:xfrm>
            <a:prstGeom prst="rect">
              <a:avLst/>
            </a:prstGeom>
            <a:solidFill>
              <a:srgbClr val="51515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6" name="Prostokąt 75"/>
            <p:cNvSpPr/>
            <p:nvPr/>
          </p:nvSpPr>
          <p:spPr bwMode="auto">
            <a:xfrm>
              <a:off x="717186" y="4178797"/>
              <a:ext cx="358981" cy="360488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2" name="Prostokąt 71"/>
            <p:cNvSpPr/>
            <p:nvPr/>
          </p:nvSpPr>
          <p:spPr bwMode="auto">
            <a:xfrm>
              <a:off x="717186" y="3819898"/>
              <a:ext cx="358981" cy="358899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77" name="pole tekstowe 76"/>
          <p:cNvSpPr txBox="1"/>
          <p:nvPr/>
        </p:nvSpPr>
        <p:spPr>
          <a:xfrm>
            <a:off x="971550" y="333375"/>
            <a:ext cx="9890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Push</a:t>
            </a:r>
          </a:p>
        </p:txBody>
      </p:sp>
      <p:sp>
        <p:nvSpPr>
          <p:cNvPr id="78" name="pole tekstowe 77"/>
          <p:cNvSpPr txBox="1"/>
          <p:nvPr/>
        </p:nvSpPr>
        <p:spPr>
          <a:xfrm>
            <a:off x="4067175" y="333375"/>
            <a:ext cx="8032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Pull</a:t>
            </a:r>
          </a:p>
        </p:txBody>
      </p:sp>
      <p:grpSp>
        <p:nvGrpSpPr>
          <p:cNvPr id="55307" name="Grupa 34"/>
          <p:cNvGrpSpPr>
            <a:grpSpLocks/>
          </p:cNvGrpSpPr>
          <p:nvPr/>
        </p:nvGrpSpPr>
        <p:grpSpPr bwMode="auto">
          <a:xfrm>
            <a:off x="357188" y="4819650"/>
            <a:ext cx="725487" cy="725488"/>
            <a:chOff x="357436" y="4820394"/>
            <a:chExt cx="725240" cy="724177"/>
          </a:xfrm>
        </p:grpSpPr>
        <p:sp>
          <p:nvSpPr>
            <p:cNvPr id="30" name="Prostokąt 29"/>
            <p:cNvSpPr/>
            <p:nvPr/>
          </p:nvSpPr>
          <p:spPr bwMode="auto">
            <a:xfrm>
              <a:off x="359022" y="4825148"/>
              <a:ext cx="723654" cy="719423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2" name="Prostokąt 101"/>
            <p:cNvSpPr/>
            <p:nvPr/>
          </p:nvSpPr>
          <p:spPr bwMode="auto">
            <a:xfrm>
              <a:off x="357436" y="5180106"/>
              <a:ext cx="360239" cy="359711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1" name="Prostokąt 30"/>
            <p:cNvSpPr/>
            <p:nvPr/>
          </p:nvSpPr>
          <p:spPr bwMode="auto">
            <a:xfrm>
              <a:off x="357436" y="4820394"/>
              <a:ext cx="360239" cy="359712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2" name="Prostokąt 31"/>
            <p:cNvSpPr/>
            <p:nvPr/>
          </p:nvSpPr>
          <p:spPr bwMode="auto">
            <a:xfrm>
              <a:off x="717675" y="5180106"/>
              <a:ext cx="360240" cy="359711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3" name="Prostokąt 32"/>
            <p:cNvSpPr/>
            <p:nvPr/>
          </p:nvSpPr>
          <p:spPr bwMode="auto">
            <a:xfrm>
              <a:off x="717675" y="4820394"/>
              <a:ext cx="360240" cy="359712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308" name="Grupa 65"/>
          <p:cNvGrpSpPr>
            <a:grpSpLocks/>
          </p:cNvGrpSpPr>
          <p:nvPr/>
        </p:nvGrpSpPr>
        <p:grpSpPr bwMode="auto">
          <a:xfrm>
            <a:off x="3308350" y="942975"/>
            <a:ext cx="2451100" cy="4646613"/>
            <a:chOff x="3307606" y="942628"/>
            <a:chExt cx="2452041" cy="4647406"/>
          </a:xfrm>
        </p:grpSpPr>
        <p:grpSp>
          <p:nvGrpSpPr>
            <p:cNvPr id="55342" name="Grupa 58"/>
            <p:cNvGrpSpPr>
              <a:grpSpLocks/>
            </p:cNvGrpSpPr>
            <p:nvPr/>
          </p:nvGrpSpPr>
          <p:grpSpPr bwMode="auto">
            <a:xfrm>
              <a:off x="3307606" y="942628"/>
              <a:ext cx="2452041" cy="4603282"/>
              <a:chOff x="3307606" y="942628"/>
              <a:chExt cx="2452041" cy="4603282"/>
            </a:xfrm>
          </p:grpSpPr>
          <p:grpSp>
            <p:nvGrpSpPr>
              <p:cNvPr id="55344" name="Grupa 36"/>
              <p:cNvGrpSpPr>
                <a:grpSpLocks/>
              </p:cNvGrpSpPr>
              <p:nvPr/>
            </p:nvGrpSpPr>
            <p:grpSpPr bwMode="auto">
              <a:xfrm>
                <a:off x="3419872" y="3460750"/>
                <a:ext cx="1080120" cy="1083050"/>
                <a:chOff x="356617" y="3459411"/>
                <a:chExt cx="1080120" cy="1083050"/>
              </a:xfrm>
            </p:grpSpPr>
            <p:sp>
              <p:nvSpPr>
                <p:cNvPr id="38" name="Prostokąt 37"/>
                <p:cNvSpPr/>
                <p:nvPr/>
              </p:nvSpPr>
              <p:spPr bwMode="auto">
                <a:xfrm>
                  <a:off x="361871" y="3462669"/>
                  <a:ext cx="1071975" cy="107968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Prostokąt 38"/>
                <p:cNvSpPr/>
                <p:nvPr/>
              </p:nvSpPr>
              <p:spPr bwMode="auto">
                <a:xfrm>
                  <a:off x="357107" y="3819918"/>
                  <a:ext cx="360501" cy="358836"/>
                </a:xfrm>
                <a:prstGeom prst="rect">
                  <a:avLst/>
                </a:prstGeom>
                <a:solidFill>
                  <a:srgbClr val="E8E8E8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Prostokąt 39"/>
                <p:cNvSpPr/>
                <p:nvPr/>
              </p:nvSpPr>
              <p:spPr bwMode="auto">
                <a:xfrm>
                  <a:off x="357107" y="3459493"/>
                  <a:ext cx="360501" cy="360425"/>
                </a:xfrm>
                <a:prstGeom prst="rect">
                  <a:avLst/>
                </a:prstGeom>
                <a:solidFill>
                  <a:srgbClr val="E8E8E8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" name="Prostokąt 40"/>
                <p:cNvSpPr/>
                <p:nvPr/>
              </p:nvSpPr>
              <p:spPr bwMode="auto">
                <a:xfrm>
                  <a:off x="1076521" y="3819918"/>
                  <a:ext cx="360502" cy="358836"/>
                </a:xfrm>
                <a:prstGeom prst="rect">
                  <a:avLst/>
                </a:prstGeom>
                <a:solidFill>
                  <a:srgbClr val="5A5A5A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Prostokąt 41"/>
                <p:cNvSpPr/>
                <p:nvPr/>
              </p:nvSpPr>
              <p:spPr bwMode="auto">
                <a:xfrm>
                  <a:off x="1076521" y="3459493"/>
                  <a:ext cx="360502" cy="360425"/>
                </a:xfrm>
                <a:prstGeom prst="rect">
                  <a:avLst/>
                </a:prstGeom>
                <a:solidFill>
                  <a:srgbClr val="5A5A5A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" name="Prostokąt 42"/>
                <p:cNvSpPr/>
                <p:nvPr/>
              </p:nvSpPr>
              <p:spPr bwMode="auto">
                <a:xfrm>
                  <a:off x="357107" y="4178754"/>
                  <a:ext cx="360501" cy="360424"/>
                </a:xfrm>
                <a:prstGeom prst="rect">
                  <a:avLst/>
                </a:prstGeom>
                <a:solidFill>
                  <a:srgbClr val="E8E8E8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Prostokąt 43"/>
                <p:cNvSpPr/>
                <p:nvPr/>
              </p:nvSpPr>
              <p:spPr bwMode="auto">
                <a:xfrm>
                  <a:off x="1076521" y="4178754"/>
                  <a:ext cx="360502" cy="360424"/>
                </a:xfrm>
                <a:prstGeom prst="rect">
                  <a:avLst/>
                </a:prstGeom>
                <a:solidFill>
                  <a:srgbClr val="5A5A5A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Prostokąt 44"/>
                <p:cNvSpPr/>
                <p:nvPr/>
              </p:nvSpPr>
              <p:spPr bwMode="auto">
                <a:xfrm>
                  <a:off x="717608" y="3459493"/>
                  <a:ext cx="358913" cy="360425"/>
                </a:xfrm>
                <a:prstGeom prst="rect">
                  <a:avLst/>
                </a:prstGeom>
                <a:solidFill>
                  <a:srgbClr val="515151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Prostokąt 45"/>
                <p:cNvSpPr/>
                <p:nvPr/>
              </p:nvSpPr>
              <p:spPr bwMode="auto">
                <a:xfrm>
                  <a:off x="717608" y="4178754"/>
                  <a:ext cx="358913" cy="360424"/>
                </a:xfrm>
                <a:prstGeom prst="rect">
                  <a:avLst/>
                </a:prstGeom>
                <a:solidFill>
                  <a:srgbClr val="E8E8E8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Prostokąt 46"/>
                <p:cNvSpPr/>
                <p:nvPr/>
              </p:nvSpPr>
              <p:spPr bwMode="auto">
                <a:xfrm>
                  <a:off x="717608" y="3819918"/>
                  <a:ext cx="358913" cy="358836"/>
                </a:xfrm>
                <a:prstGeom prst="rect">
                  <a:avLst/>
                </a:prstGeom>
                <a:solidFill>
                  <a:srgbClr val="E8E8E8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5345" name="Grupa 47"/>
              <p:cNvGrpSpPr>
                <a:grpSpLocks/>
              </p:cNvGrpSpPr>
              <p:nvPr/>
            </p:nvGrpSpPr>
            <p:grpSpPr bwMode="auto">
              <a:xfrm>
                <a:off x="3420691" y="4821733"/>
                <a:ext cx="725240" cy="724177"/>
                <a:chOff x="357436" y="4820394"/>
                <a:chExt cx="725240" cy="724177"/>
              </a:xfrm>
            </p:grpSpPr>
            <p:sp>
              <p:nvSpPr>
                <p:cNvPr id="49" name="Prostokąt 48"/>
                <p:cNvSpPr/>
                <p:nvPr/>
              </p:nvSpPr>
              <p:spPr bwMode="auto">
                <a:xfrm>
                  <a:off x="358694" y="4824977"/>
                  <a:ext cx="724178" cy="71926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" name="Prostokąt 49"/>
                <p:cNvSpPr/>
                <p:nvPr/>
              </p:nvSpPr>
              <p:spPr bwMode="auto">
                <a:xfrm>
                  <a:off x="357107" y="5180637"/>
                  <a:ext cx="360500" cy="358836"/>
                </a:xfrm>
                <a:prstGeom prst="rect">
                  <a:avLst/>
                </a:prstGeom>
                <a:solidFill>
                  <a:srgbClr val="E8E8E8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" name="Prostokąt 50"/>
                <p:cNvSpPr/>
                <p:nvPr/>
              </p:nvSpPr>
              <p:spPr bwMode="auto">
                <a:xfrm>
                  <a:off x="357107" y="4820214"/>
                  <a:ext cx="360500" cy="360423"/>
                </a:xfrm>
                <a:prstGeom prst="rect">
                  <a:avLst/>
                </a:prstGeom>
                <a:solidFill>
                  <a:srgbClr val="E8E8E8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" name="Prostokąt 52"/>
                <p:cNvSpPr/>
                <p:nvPr/>
              </p:nvSpPr>
              <p:spPr bwMode="auto">
                <a:xfrm>
                  <a:off x="717607" y="5180637"/>
                  <a:ext cx="360501" cy="358836"/>
                </a:xfrm>
                <a:prstGeom prst="rect">
                  <a:avLst/>
                </a:prstGeom>
                <a:solidFill>
                  <a:srgbClr val="5A5A5A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Prostokąt 53"/>
                <p:cNvSpPr/>
                <p:nvPr/>
              </p:nvSpPr>
              <p:spPr bwMode="auto">
                <a:xfrm>
                  <a:off x="717607" y="4820214"/>
                  <a:ext cx="360501" cy="360423"/>
                </a:xfrm>
                <a:prstGeom prst="rect">
                  <a:avLst/>
                </a:prstGeom>
                <a:solidFill>
                  <a:srgbClr val="5A5A5A"/>
                </a:solidFill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55346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07606" y="942628"/>
                <a:ext cx="2452041" cy="24285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64" name="Łącznik prosty ze strzałką 63"/>
            <p:cNvCxnSpPr/>
            <p:nvPr/>
          </p:nvCxnSpPr>
          <p:spPr bwMode="auto">
            <a:xfrm rot="5400000" flipH="1" flipV="1">
              <a:off x="3457372" y="3321109"/>
              <a:ext cx="4536262" cy="1589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8" name="Łącznik prosty ze strzałką 67"/>
          <p:cNvCxnSpPr/>
          <p:nvPr/>
        </p:nvCxnSpPr>
        <p:spPr bwMode="auto">
          <a:xfrm rot="5400000">
            <a:off x="432594" y="3320257"/>
            <a:ext cx="4537075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Prostokąt 54"/>
          <p:cNvSpPr/>
          <p:nvPr/>
        </p:nvSpPr>
        <p:spPr bwMode="auto">
          <a:xfrm>
            <a:off x="3384550" y="1735138"/>
            <a:ext cx="360363" cy="360362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6" name="Prostokąt 55"/>
          <p:cNvSpPr/>
          <p:nvPr/>
        </p:nvSpPr>
        <p:spPr bwMode="auto">
          <a:xfrm>
            <a:off x="3384550" y="1014413"/>
            <a:ext cx="360363" cy="360362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7" name="Prostokąt 56"/>
          <p:cNvSpPr/>
          <p:nvPr/>
        </p:nvSpPr>
        <p:spPr bwMode="auto">
          <a:xfrm>
            <a:off x="4824413" y="1735138"/>
            <a:ext cx="360362" cy="360362"/>
          </a:xfrm>
          <a:prstGeom prst="rect">
            <a:avLst/>
          </a:prstGeom>
          <a:solidFill>
            <a:srgbClr val="5A5A5A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9" name="Prostokąt 58"/>
          <p:cNvSpPr/>
          <p:nvPr/>
        </p:nvSpPr>
        <p:spPr bwMode="auto">
          <a:xfrm>
            <a:off x="4824413" y="1014413"/>
            <a:ext cx="360362" cy="360362"/>
          </a:xfrm>
          <a:prstGeom prst="rect">
            <a:avLst/>
          </a:prstGeom>
          <a:solidFill>
            <a:srgbClr val="5A5A5A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0" name="Prostokąt 59"/>
          <p:cNvSpPr/>
          <p:nvPr/>
        </p:nvSpPr>
        <p:spPr bwMode="auto">
          <a:xfrm>
            <a:off x="3384550" y="2454275"/>
            <a:ext cx="360363" cy="360363"/>
          </a:xfrm>
          <a:prstGeom prst="rect">
            <a:avLst/>
          </a:prstGeom>
          <a:solidFill>
            <a:srgbClr val="E8E8E8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6" name="Prostokąt 65"/>
          <p:cNvSpPr/>
          <p:nvPr/>
        </p:nvSpPr>
        <p:spPr bwMode="auto">
          <a:xfrm>
            <a:off x="4824413" y="2454275"/>
            <a:ext cx="360362" cy="360363"/>
          </a:xfrm>
          <a:prstGeom prst="rect">
            <a:avLst/>
          </a:prstGeom>
          <a:solidFill>
            <a:srgbClr val="5A5A5A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145" name="Grupa 144"/>
          <p:cNvGrpSpPr>
            <a:grpSpLocks/>
          </p:cNvGrpSpPr>
          <p:nvPr/>
        </p:nvGrpSpPr>
        <p:grpSpPr bwMode="auto">
          <a:xfrm>
            <a:off x="3746500" y="1374775"/>
            <a:ext cx="1800225" cy="1800225"/>
            <a:chOff x="3707904" y="1412776"/>
            <a:chExt cx="1800200" cy="1800200"/>
          </a:xfrm>
        </p:grpSpPr>
        <p:sp>
          <p:nvSpPr>
            <p:cNvPr id="139" name="Prostokąt 138"/>
            <p:cNvSpPr/>
            <p:nvPr/>
          </p:nvSpPr>
          <p:spPr bwMode="auto">
            <a:xfrm>
              <a:off x="3707904" y="2852619"/>
              <a:ext cx="360358" cy="360357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40" name="Prostokąt 139"/>
            <p:cNvSpPr/>
            <p:nvPr/>
          </p:nvSpPr>
          <p:spPr bwMode="auto">
            <a:xfrm>
              <a:off x="3707904" y="2133491"/>
              <a:ext cx="360358" cy="358770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41" name="Prostokąt 140"/>
            <p:cNvSpPr/>
            <p:nvPr/>
          </p:nvSpPr>
          <p:spPr bwMode="auto">
            <a:xfrm>
              <a:off x="4428619" y="2852619"/>
              <a:ext cx="358770" cy="360357"/>
            </a:xfrm>
            <a:prstGeom prst="rect">
              <a:avLst/>
            </a:prstGeom>
            <a:solidFill>
              <a:srgbClr val="A6A8AB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42" name="Prostokąt 141"/>
            <p:cNvSpPr/>
            <p:nvPr/>
          </p:nvSpPr>
          <p:spPr bwMode="auto">
            <a:xfrm>
              <a:off x="5147747" y="2852619"/>
              <a:ext cx="360357" cy="360357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43" name="Prostokąt 142"/>
            <p:cNvSpPr/>
            <p:nvPr/>
          </p:nvSpPr>
          <p:spPr bwMode="auto">
            <a:xfrm>
              <a:off x="5147747" y="2133491"/>
              <a:ext cx="360357" cy="358770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44" name="Prostokąt 143"/>
            <p:cNvSpPr/>
            <p:nvPr/>
          </p:nvSpPr>
          <p:spPr bwMode="auto">
            <a:xfrm>
              <a:off x="5147747" y="1412776"/>
              <a:ext cx="360357" cy="360358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8" name="Grupa 137"/>
          <p:cNvGrpSpPr>
            <a:grpSpLocks/>
          </p:cNvGrpSpPr>
          <p:nvPr/>
        </p:nvGrpSpPr>
        <p:grpSpPr bwMode="auto">
          <a:xfrm>
            <a:off x="3608388" y="1235075"/>
            <a:ext cx="1728787" cy="1736725"/>
            <a:chOff x="3608338" y="1234852"/>
            <a:chExt cx="1728192" cy="1736700"/>
          </a:xfrm>
        </p:grpSpPr>
        <p:grpSp>
          <p:nvGrpSpPr>
            <p:cNvPr id="55318" name="Grupa 111"/>
            <p:cNvGrpSpPr>
              <a:grpSpLocks/>
            </p:cNvGrpSpPr>
            <p:nvPr/>
          </p:nvGrpSpPr>
          <p:grpSpPr bwMode="auto">
            <a:xfrm>
              <a:off x="3608338" y="1954932"/>
              <a:ext cx="648072" cy="648072"/>
              <a:chOff x="4682108" y="1594892"/>
              <a:chExt cx="648072" cy="648072"/>
            </a:xfrm>
          </p:grpSpPr>
          <p:cxnSp>
            <p:nvCxnSpPr>
              <p:cNvPr id="100" name="Łącznik prosty ze strzałką 99"/>
              <p:cNvCxnSpPr/>
              <p:nvPr/>
            </p:nvCxnSpPr>
            <p:spPr bwMode="auto">
              <a:xfrm rot="5400000">
                <a:off x="5042299" y="1595574"/>
                <a:ext cx="287334" cy="28723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Łącznik prosty ze strzałką 102"/>
              <p:cNvCxnSpPr/>
              <p:nvPr/>
            </p:nvCxnSpPr>
            <p:spPr bwMode="auto">
              <a:xfrm rot="16200000" flipV="1">
                <a:off x="5042299" y="1955932"/>
                <a:ext cx="287333" cy="28723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Łącznik prosty ze strzałką 93"/>
              <p:cNvCxnSpPr/>
              <p:nvPr/>
            </p:nvCxnSpPr>
            <p:spPr bwMode="auto">
              <a:xfrm rot="16200000" flipH="1">
                <a:off x="4682061" y="1595574"/>
                <a:ext cx="287334" cy="2872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Łącznik prosty ze strzałką 94"/>
              <p:cNvCxnSpPr/>
              <p:nvPr/>
            </p:nvCxnSpPr>
            <p:spPr bwMode="auto">
              <a:xfrm rot="5400000" flipH="1" flipV="1">
                <a:off x="4682061" y="1955932"/>
                <a:ext cx="287333" cy="2872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5319" name="Grupa 112"/>
            <p:cNvGrpSpPr>
              <a:grpSpLocks/>
            </p:cNvGrpSpPr>
            <p:nvPr/>
          </p:nvGrpSpPr>
          <p:grpSpPr bwMode="auto">
            <a:xfrm>
              <a:off x="3610496" y="2683520"/>
              <a:ext cx="648072" cy="288032"/>
              <a:chOff x="4682108" y="1594892"/>
              <a:chExt cx="648072" cy="288032"/>
            </a:xfrm>
          </p:grpSpPr>
          <p:cxnSp>
            <p:nvCxnSpPr>
              <p:cNvPr id="114" name="Łącznik prosty ze strzałką 113"/>
              <p:cNvCxnSpPr/>
              <p:nvPr/>
            </p:nvCxnSpPr>
            <p:spPr bwMode="auto">
              <a:xfrm rot="5400000">
                <a:off x="5042522" y="1594845"/>
                <a:ext cx="287333" cy="288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6" name="Łącznik prosty ze strzałką 115"/>
              <p:cNvCxnSpPr/>
              <p:nvPr/>
            </p:nvCxnSpPr>
            <p:spPr bwMode="auto">
              <a:xfrm rot="16200000" flipH="1">
                <a:off x="4682282" y="1594845"/>
                <a:ext cx="287333" cy="288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5320" name="Grupa 117"/>
            <p:cNvGrpSpPr>
              <a:grpSpLocks/>
            </p:cNvGrpSpPr>
            <p:nvPr/>
          </p:nvGrpSpPr>
          <p:grpSpPr bwMode="auto">
            <a:xfrm>
              <a:off x="4324226" y="2677170"/>
              <a:ext cx="648072" cy="288032"/>
              <a:chOff x="4682108" y="1594892"/>
              <a:chExt cx="648072" cy="288032"/>
            </a:xfrm>
          </p:grpSpPr>
          <p:cxnSp>
            <p:nvCxnSpPr>
              <p:cNvPr id="119" name="Łącznik prosty ze strzałką 118"/>
              <p:cNvCxnSpPr/>
              <p:nvPr/>
            </p:nvCxnSpPr>
            <p:spPr bwMode="auto">
              <a:xfrm rot="5400000">
                <a:off x="5042128" y="1595638"/>
                <a:ext cx="287333" cy="2872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1" name="Łącznik prosty ze strzałką 120"/>
              <p:cNvCxnSpPr/>
              <p:nvPr/>
            </p:nvCxnSpPr>
            <p:spPr bwMode="auto">
              <a:xfrm rot="16200000" flipH="1">
                <a:off x="4681889" y="1595638"/>
                <a:ext cx="287333" cy="28723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26" name="Łącznik prosty ze strzałką 125"/>
            <p:cNvCxnSpPr/>
            <p:nvPr/>
          </p:nvCxnSpPr>
          <p:spPr bwMode="auto">
            <a:xfrm rot="16200000" flipH="1">
              <a:off x="5049245" y="2677917"/>
              <a:ext cx="287333" cy="2872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55322" name="Grupa 127"/>
            <p:cNvGrpSpPr>
              <a:grpSpLocks/>
            </p:cNvGrpSpPr>
            <p:nvPr/>
          </p:nvGrpSpPr>
          <p:grpSpPr bwMode="auto">
            <a:xfrm>
              <a:off x="5042148" y="1946424"/>
              <a:ext cx="288032" cy="648072"/>
              <a:chOff x="4682108" y="1594892"/>
              <a:chExt cx="288032" cy="648072"/>
            </a:xfrm>
          </p:grpSpPr>
          <p:cxnSp>
            <p:nvCxnSpPr>
              <p:cNvPr id="131" name="Łącznik prosty ze strzałką 130"/>
              <p:cNvCxnSpPr/>
              <p:nvPr/>
            </p:nvCxnSpPr>
            <p:spPr bwMode="auto">
              <a:xfrm rot="16200000" flipH="1">
                <a:off x="4682063" y="1593764"/>
                <a:ext cx="287334" cy="288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2" name="Łącznik prosty ze strzałką 131"/>
              <p:cNvCxnSpPr/>
              <p:nvPr/>
            </p:nvCxnSpPr>
            <p:spPr bwMode="auto">
              <a:xfrm rot="5400000" flipH="1" flipV="1">
                <a:off x="4682063" y="1954122"/>
                <a:ext cx="287333" cy="288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5323" name="Grupa 132"/>
            <p:cNvGrpSpPr>
              <a:grpSpLocks/>
            </p:cNvGrpSpPr>
            <p:nvPr/>
          </p:nvGrpSpPr>
          <p:grpSpPr bwMode="auto">
            <a:xfrm>
              <a:off x="5042148" y="1234852"/>
              <a:ext cx="288032" cy="648072"/>
              <a:chOff x="4682108" y="1594892"/>
              <a:chExt cx="288032" cy="648072"/>
            </a:xfrm>
          </p:grpSpPr>
          <p:cxnSp>
            <p:nvCxnSpPr>
              <p:cNvPr id="136" name="Łącznik prosty ze strzałką 135"/>
              <p:cNvCxnSpPr/>
              <p:nvPr/>
            </p:nvCxnSpPr>
            <p:spPr bwMode="auto">
              <a:xfrm rot="16200000" flipH="1">
                <a:off x="4682063" y="1594146"/>
                <a:ext cx="287334" cy="288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7" name="Łącznik prosty ze strzałką 136"/>
              <p:cNvCxnSpPr/>
              <p:nvPr/>
            </p:nvCxnSpPr>
            <p:spPr bwMode="auto">
              <a:xfrm rot="5400000" flipH="1" flipV="1">
                <a:off x="4682063" y="1954504"/>
                <a:ext cx="287333" cy="288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5" name="Grupa 84"/>
          <p:cNvGrpSpPr>
            <a:grpSpLocks/>
          </p:cNvGrpSpPr>
          <p:nvPr/>
        </p:nvGrpSpPr>
        <p:grpSpPr bwMode="auto">
          <a:xfrm>
            <a:off x="3379788" y="1065213"/>
            <a:ext cx="2171700" cy="2119312"/>
            <a:chOff x="3379769" y="1064652"/>
            <a:chExt cx="2171749" cy="2119993"/>
          </a:xfrm>
        </p:grpSpPr>
        <p:grpSp>
          <p:nvGrpSpPr>
            <p:cNvPr id="86" name="Grupa 111"/>
            <p:cNvGrpSpPr>
              <a:grpSpLocks/>
            </p:cNvGrpSpPr>
            <p:nvPr/>
          </p:nvGrpSpPr>
          <p:grpSpPr bwMode="auto">
            <a:xfrm rot="2700000">
              <a:off x="3441530" y="1368337"/>
              <a:ext cx="326401" cy="448420"/>
              <a:chOff x="4862276" y="1625241"/>
              <a:chExt cx="434042" cy="583526"/>
            </a:xfrm>
          </p:grpSpPr>
          <p:cxnSp>
            <p:nvCxnSpPr>
              <p:cNvPr id="160" name="Łącznik prosty ze strzałką 159"/>
              <p:cNvCxnSpPr/>
              <p:nvPr/>
            </p:nvCxnSpPr>
            <p:spPr bwMode="auto">
              <a:xfrm rot="8100000" flipV="1">
                <a:off x="4994778" y="1772033"/>
                <a:ext cx="301540" cy="21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1" name="Łącznik prosty ze strzałką 160"/>
              <p:cNvCxnSpPr/>
              <p:nvPr/>
            </p:nvCxnSpPr>
            <p:spPr bwMode="auto">
              <a:xfrm rot="2700000" flipH="1" flipV="1">
                <a:off x="4997589" y="2060062"/>
                <a:ext cx="29741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2" name="Łącznik prosty ze strzałką 161"/>
              <p:cNvCxnSpPr/>
              <p:nvPr/>
            </p:nvCxnSpPr>
            <p:spPr bwMode="auto">
              <a:xfrm rot="2700000">
                <a:off x="4712562" y="1774955"/>
                <a:ext cx="301540" cy="21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upa 111"/>
            <p:cNvGrpSpPr>
              <a:grpSpLocks/>
            </p:cNvGrpSpPr>
            <p:nvPr/>
          </p:nvGrpSpPr>
          <p:grpSpPr bwMode="auto">
            <a:xfrm rot="2700000">
              <a:off x="3441034" y="2094444"/>
              <a:ext cx="326400" cy="448631"/>
              <a:chOff x="4862076" y="1625047"/>
              <a:chExt cx="434041" cy="583525"/>
            </a:xfrm>
          </p:grpSpPr>
          <p:cxnSp>
            <p:nvCxnSpPr>
              <p:cNvPr id="157" name="Łącznik prosty ze strzałką 156"/>
              <p:cNvCxnSpPr/>
              <p:nvPr/>
            </p:nvCxnSpPr>
            <p:spPr bwMode="auto">
              <a:xfrm rot="8100000" flipV="1">
                <a:off x="4994577" y="1771839"/>
                <a:ext cx="301540" cy="211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8" name="Łącznik prosty ze strzałką 157"/>
              <p:cNvCxnSpPr/>
              <p:nvPr/>
            </p:nvCxnSpPr>
            <p:spPr bwMode="auto">
              <a:xfrm rot="2700000" flipH="1" flipV="1">
                <a:off x="4997388" y="2059867"/>
                <a:ext cx="29741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9" name="Łącznik prosty ze strzałką 158"/>
              <p:cNvCxnSpPr/>
              <p:nvPr/>
            </p:nvCxnSpPr>
            <p:spPr bwMode="auto">
              <a:xfrm rot="2700000">
                <a:off x="4712362" y="1774761"/>
                <a:ext cx="301540" cy="21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upa 111"/>
            <p:cNvGrpSpPr>
              <a:grpSpLocks/>
            </p:cNvGrpSpPr>
            <p:nvPr/>
          </p:nvGrpSpPr>
          <p:grpSpPr bwMode="auto">
            <a:xfrm rot="2700000">
              <a:off x="3516586" y="2843475"/>
              <a:ext cx="326186" cy="231723"/>
              <a:chOff x="4860312" y="1626242"/>
              <a:chExt cx="433756" cy="301540"/>
            </a:xfrm>
          </p:grpSpPr>
          <p:cxnSp>
            <p:nvCxnSpPr>
              <p:cNvPr id="155" name="Łącznik prosty ze strzałką 154"/>
              <p:cNvCxnSpPr/>
              <p:nvPr/>
            </p:nvCxnSpPr>
            <p:spPr bwMode="auto">
              <a:xfrm rot="8100000" flipV="1">
                <a:off x="4994592" y="1775224"/>
                <a:ext cx="299476" cy="21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6" name="Łącznik prosty ze strzałką 155"/>
              <p:cNvCxnSpPr/>
              <p:nvPr/>
            </p:nvCxnSpPr>
            <p:spPr bwMode="auto">
              <a:xfrm rot="2700000">
                <a:off x="4710598" y="1775956"/>
                <a:ext cx="301540" cy="211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upa 111"/>
            <p:cNvGrpSpPr>
              <a:grpSpLocks/>
            </p:cNvGrpSpPr>
            <p:nvPr/>
          </p:nvGrpSpPr>
          <p:grpSpPr bwMode="auto">
            <a:xfrm rot="2700000">
              <a:off x="3698853" y="1686593"/>
              <a:ext cx="447843" cy="448980"/>
              <a:chOff x="4701452" y="1623801"/>
              <a:chExt cx="595533" cy="584256"/>
            </a:xfrm>
          </p:grpSpPr>
          <p:cxnSp>
            <p:nvCxnSpPr>
              <p:cNvPr id="151" name="Łącznik prosty ze strzałką 150"/>
              <p:cNvCxnSpPr/>
              <p:nvPr/>
            </p:nvCxnSpPr>
            <p:spPr bwMode="auto">
              <a:xfrm rot="8100000" flipV="1">
                <a:off x="4995445" y="1772054"/>
                <a:ext cx="301540" cy="21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2" name="Łącznik prosty ze strzałką 151"/>
              <p:cNvCxnSpPr/>
              <p:nvPr/>
            </p:nvCxnSpPr>
            <p:spPr bwMode="auto">
              <a:xfrm rot="2700000" flipH="1" flipV="1">
                <a:off x="4999004" y="2058296"/>
                <a:ext cx="297410" cy="211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3" name="Łącznik prosty ze strzałką 152"/>
              <p:cNvCxnSpPr/>
              <p:nvPr/>
            </p:nvCxnSpPr>
            <p:spPr bwMode="auto">
              <a:xfrm rot="2700000">
                <a:off x="4711737" y="1773515"/>
                <a:ext cx="301540" cy="211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4" name="Łącznik prosty ze strzałką 153"/>
              <p:cNvCxnSpPr/>
              <p:nvPr/>
            </p:nvCxnSpPr>
            <p:spPr bwMode="auto">
              <a:xfrm rot="18900000">
                <a:off x="4701452" y="2064891"/>
                <a:ext cx="314645" cy="206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upa 111"/>
            <p:cNvGrpSpPr>
              <a:grpSpLocks/>
            </p:cNvGrpSpPr>
            <p:nvPr/>
          </p:nvGrpSpPr>
          <p:grpSpPr bwMode="auto">
            <a:xfrm rot="2700000">
              <a:off x="4775734" y="1326505"/>
              <a:ext cx="448966" cy="450782"/>
              <a:chOff x="4698988" y="1625103"/>
              <a:chExt cx="597026" cy="586322"/>
            </a:xfrm>
          </p:grpSpPr>
          <p:cxnSp>
            <p:nvCxnSpPr>
              <p:cNvPr id="147" name="Łącznik prosty ze strzałką 146"/>
              <p:cNvCxnSpPr/>
              <p:nvPr/>
            </p:nvCxnSpPr>
            <p:spPr bwMode="auto">
              <a:xfrm rot="8100000" flipV="1">
                <a:off x="4994474" y="1772199"/>
                <a:ext cx="301540" cy="211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8" name="Łącznik prosty ze strzałką 147"/>
              <p:cNvCxnSpPr/>
              <p:nvPr/>
            </p:nvCxnSpPr>
            <p:spPr bwMode="auto">
              <a:xfrm rot="2700000" flipH="1" flipV="1">
                <a:off x="4996253" y="2060631"/>
                <a:ext cx="299476" cy="21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9" name="Łącznik prosty ze strzałką 148"/>
              <p:cNvCxnSpPr/>
              <p:nvPr/>
            </p:nvCxnSpPr>
            <p:spPr bwMode="auto">
              <a:xfrm rot="2700000">
                <a:off x="4708986" y="1775850"/>
                <a:ext cx="303606" cy="21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0" name="Łącznik prosty ze strzałką 149"/>
              <p:cNvCxnSpPr/>
              <p:nvPr/>
            </p:nvCxnSpPr>
            <p:spPr bwMode="auto">
              <a:xfrm rot="18900000">
                <a:off x="4698988" y="2066497"/>
                <a:ext cx="314643" cy="20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upa 111"/>
            <p:cNvGrpSpPr>
              <a:grpSpLocks/>
            </p:cNvGrpSpPr>
            <p:nvPr/>
          </p:nvGrpSpPr>
          <p:grpSpPr bwMode="auto">
            <a:xfrm rot="2700000">
              <a:off x="5073819" y="1116052"/>
              <a:ext cx="335770" cy="230193"/>
              <a:chOff x="4700414" y="1910200"/>
              <a:chExt cx="446566" cy="299475"/>
            </a:xfrm>
          </p:grpSpPr>
          <p:cxnSp>
            <p:nvCxnSpPr>
              <p:cNvPr id="135" name="Łącznik prosty ze strzałką 134"/>
              <p:cNvCxnSpPr/>
              <p:nvPr/>
            </p:nvCxnSpPr>
            <p:spPr bwMode="auto">
              <a:xfrm rot="2700000" flipH="1" flipV="1">
                <a:off x="4996186" y="2058882"/>
                <a:ext cx="299475" cy="21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6" name="Łącznik prosty ze strzałką 145"/>
              <p:cNvCxnSpPr/>
              <p:nvPr/>
            </p:nvCxnSpPr>
            <p:spPr bwMode="auto">
              <a:xfrm rot="18900000">
                <a:off x="4700414" y="2066208"/>
                <a:ext cx="314643" cy="206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upa 111"/>
            <p:cNvGrpSpPr>
              <a:grpSpLocks/>
            </p:cNvGrpSpPr>
            <p:nvPr/>
          </p:nvGrpSpPr>
          <p:grpSpPr bwMode="auto">
            <a:xfrm rot="2700000">
              <a:off x="3694520" y="2412629"/>
              <a:ext cx="449198" cy="450568"/>
              <a:chOff x="4699520" y="1624512"/>
              <a:chExt cx="597335" cy="586322"/>
            </a:xfrm>
          </p:grpSpPr>
          <p:cxnSp>
            <p:nvCxnSpPr>
              <p:cNvPr id="129" name="Łącznik prosty ze strzałką 128"/>
              <p:cNvCxnSpPr/>
              <p:nvPr/>
            </p:nvCxnSpPr>
            <p:spPr bwMode="auto">
              <a:xfrm rot="8100000" flipV="1">
                <a:off x="4995315" y="1773798"/>
                <a:ext cx="301540" cy="21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0" name="Łącznik prosty ze strzałką 129"/>
              <p:cNvCxnSpPr/>
              <p:nvPr/>
            </p:nvCxnSpPr>
            <p:spPr bwMode="auto">
              <a:xfrm rot="2700000" flipH="1" flipV="1">
                <a:off x="4996348" y="2061096"/>
                <a:ext cx="2994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3" name="Łącznik prosty ze strzałką 132"/>
              <p:cNvCxnSpPr/>
              <p:nvPr/>
            </p:nvCxnSpPr>
            <p:spPr bwMode="auto">
              <a:xfrm rot="2700000">
                <a:off x="4709081" y="1776315"/>
                <a:ext cx="30360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4" name="Łącznik prosty ze strzałką 133"/>
              <p:cNvCxnSpPr/>
              <p:nvPr/>
            </p:nvCxnSpPr>
            <p:spPr bwMode="auto">
              <a:xfrm rot="18900000">
                <a:off x="4699520" y="2067365"/>
                <a:ext cx="316756" cy="206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upa 111"/>
            <p:cNvGrpSpPr>
              <a:grpSpLocks/>
            </p:cNvGrpSpPr>
            <p:nvPr/>
          </p:nvGrpSpPr>
          <p:grpSpPr bwMode="auto">
            <a:xfrm rot="2700000">
              <a:off x="4770374" y="2052536"/>
              <a:ext cx="449198" cy="450783"/>
              <a:chOff x="4699504" y="1623720"/>
              <a:chExt cx="597335" cy="586323"/>
            </a:xfrm>
          </p:grpSpPr>
          <p:cxnSp>
            <p:nvCxnSpPr>
              <p:cNvPr id="124" name="Łącznik prosty ze strzałką 123"/>
              <p:cNvCxnSpPr/>
              <p:nvPr/>
            </p:nvCxnSpPr>
            <p:spPr bwMode="auto">
              <a:xfrm rot="8100000" flipV="1">
                <a:off x="4995299" y="1773008"/>
                <a:ext cx="301540" cy="211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5" name="Łącznik prosty ze strzałką 124"/>
              <p:cNvCxnSpPr/>
              <p:nvPr/>
            </p:nvCxnSpPr>
            <p:spPr bwMode="auto">
              <a:xfrm rot="2700000" flipH="1" flipV="1">
                <a:off x="4996332" y="2060306"/>
                <a:ext cx="29947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7" name="Łącznik prosty ze strzałką 126"/>
              <p:cNvCxnSpPr/>
              <p:nvPr/>
            </p:nvCxnSpPr>
            <p:spPr bwMode="auto">
              <a:xfrm rot="2700000">
                <a:off x="4709065" y="1775523"/>
                <a:ext cx="30360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8" name="Łącznik prosty ze strzałką 127"/>
              <p:cNvCxnSpPr/>
              <p:nvPr/>
            </p:nvCxnSpPr>
            <p:spPr bwMode="auto">
              <a:xfrm rot="18900000">
                <a:off x="4699504" y="2066575"/>
                <a:ext cx="316756" cy="20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upa 111"/>
            <p:cNvGrpSpPr>
              <a:grpSpLocks/>
            </p:cNvGrpSpPr>
            <p:nvPr/>
          </p:nvGrpSpPr>
          <p:grpSpPr bwMode="auto">
            <a:xfrm rot="2700000">
              <a:off x="4096998" y="2778901"/>
              <a:ext cx="448966" cy="339429"/>
              <a:chOff x="4699045" y="1626042"/>
              <a:chExt cx="597026" cy="441697"/>
            </a:xfrm>
          </p:grpSpPr>
          <p:cxnSp>
            <p:nvCxnSpPr>
              <p:cNvPr id="120" name="Łącznik prosty ze strzałką 119"/>
              <p:cNvCxnSpPr/>
              <p:nvPr/>
            </p:nvCxnSpPr>
            <p:spPr bwMode="auto">
              <a:xfrm rot="8100000" flipV="1">
                <a:off x="4994530" y="1774295"/>
                <a:ext cx="301541" cy="21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Łącznik prosty ze strzałką 121"/>
              <p:cNvCxnSpPr/>
              <p:nvPr/>
            </p:nvCxnSpPr>
            <p:spPr bwMode="auto">
              <a:xfrm rot="2700000">
                <a:off x="4710822" y="1775757"/>
                <a:ext cx="301541" cy="21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3" name="Łącznik prosty ze strzałką 122"/>
              <p:cNvCxnSpPr/>
              <p:nvPr/>
            </p:nvCxnSpPr>
            <p:spPr bwMode="auto">
              <a:xfrm rot="18900000">
                <a:off x="4699045" y="2065674"/>
                <a:ext cx="314643" cy="20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Grupa 111"/>
            <p:cNvGrpSpPr>
              <a:grpSpLocks/>
            </p:cNvGrpSpPr>
            <p:nvPr/>
          </p:nvGrpSpPr>
          <p:grpSpPr bwMode="auto">
            <a:xfrm rot="2700000">
              <a:off x="4819672" y="2788410"/>
              <a:ext cx="450322" cy="341836"/>
              <a:chOff x="4697330" y="1624820"/>
              <a:chExt cx="598830" cy="444618"/>
            </a:xfrm>
          </p:grpSpPr>
          <p:cxnSp>
            <p:nvCxnSpPr>
              <p:cNvPr id="115" name="Łącznik prosty ze strzałką 114"/>
              <p:cNvCxnSpPr/>
              <p:nvPr/>
            </p:nvCxnSpPr>
            <p:spPr bwMode="auto">
              <a:xfrm rot="8100000" flipV="1">
                <a:off x="4994619" y="1775264"/>
                <a:ext cx="301541" cy="211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Łącznik prosty ze strzałką 116"/>
              <p:cNvCxnSpPr/>
              <p:nvPr/>
            </p:nvCxnSpPr>
            <p:spPr bwMode="auto">
              <a:xfrm rot="2700000">
                <a:off x="4710165" y="1775591"/>
                <a:ext cx="30154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8" name="Łącznik prosty ze strzałką 117"/>
              <p:cNvCxnSpPr/>
              <p:nvPr/>
            </p:nvCxnSpPr>
            <p:spPr bwMode="auto">
              <a:xfrm rot="18900000">
                <a:off x="4697330" y="2067372"/>
                <a:ext cx="316756" cy="206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Grupa 111"/>
            <p:cNvGrpSpPr>
              <a:grpSpLocks/>
            </p:cNvGrpSpPr>
            <p:nvPr/>
          </p:nvGrpSpPr>
          <p:grpSpPr bwMode="auto">
            <a:xfrm rot="2700000">
              <a:off x="5157884" y="1646189"/>
              <a:ext cx="337400" cy="449090"/>
              <a:chOff x="4700259" y="1623509"/>
              <a:chExt cx="448805" cy="584256"/>
            </a:xfrm>
          </p:grpSpPr>
          <p:cxnSp>
            <p:nvCxnSpPr>
              <p:cNvPr id="111" name="Łącznik prosty ze strzałką 110"/>
              <p:cNvCxnSpPr/>
              <p:nvPr/>
            </p:nvCxnSpPr>
            <p:spPr bwMode="auto">
              <a:xfrm rot="2700000" flipH="1" flipV="1">
                <a:off x="4999304" y="2058004"/>
                <a:ext cx="297410" cy="211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Łącznik prosty ze strzałką 111"/>
              <p:cNvCxnSpPr/>
              <p:nvPr/>
            </p:nvCxnSpPr>
            <p:spPr bwMode="auto">
              <a:xfrm rot="2700000">
                <a:off x="4712038" y="1773223"/>
                <a:ext cx="301540" cy="211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3" name="Łącznik prosty ze strzałką 112"/>
              <p:cNvCxnSpPr/>
              <p:nvPr/>
            </p:nvCxnSpPr>
            <p:spPr bwMode="auto">
              <a:xfrm rot="18900000">
                <a:off x="4700259" y="2063140"/>
                <a:ext cx="314645" cy="20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upa 111"/>
            <p:cNvGrpSpPr>
              <a:grpSpLocks/>
            </p:cNvGrpSpPr>
            <p:nvPr/>
          </p:nvGrpSpPr>
          <p:grpSpPr bwMode="auto">
            <a:xfrm rot="2700000">
              <a:off x="5157893" y="2365565"/>
              <a:ext cx="337401" cy="449090"/>
              <a:chOff x="4699590" y="1622854"/>
              <a:chExt cx="448805" cy="584256"/>
            </a:xfrm>
          </p:grpSpPr>
          <p:cxnSp>
            <p:nvCxnSpPr>
              <p:cNvPr id="108" name="Łącznik prosty ze strzałką 107"/>
              <p:cNvCxnSpPr/>
              <p:nvPr/>
            </p:nvCxnSpPr>
            <p:spPr bwMode="auto">
              <a:xfrm rot="2700000" flipH="1" flipV="1">
                <a:off x="4998635" y="2057349"/>
                <a:ext cx="297410" cy="211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9" name="Łącznik prosty ze strzałką 108"/>
              <p:cNvCxnSpPr/>
              <p:nvPr/>
            </p:nvCxnSpPr>
            <p:spPr bwMode="auto">
              <a:xfrm rot="2700000">
                <a:off x="4711368" y="1772568"/>
                <a:ext cx="301540" cy="211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0" name="Łącznik prosty ze strzałką 109"/>
              <p:cNvCxnSpPr/>
              <p:nvPr/>
            </p:nvCxnSpPr>
            <p:spPr bwMode="auto">
              <a:xfrm rot="18900000">
                <a:off x="4699590" y="2062484"/>
                <a:ext cx="314645" cy="206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3" name="Grupa 162"/>
          <p:cNvGrpSpPr>
            <a:grpSpLocks/>
          </p:cNvGrpSpPr>
          <p:nvPr/>
        </p:nvGrpSpPr>
        <p:grpSpPr bwMode="auto">
          <a:xfrm>
            <a:off x="3387725" y="1014413"/>
            <a:ext cx="2160588" cy="2160587"/>
            <a:chOff x="3381772" y="1014636"/>
            <a:chExt cx="2160240" cy="2160240"/>
          </a:xfrm>
        </p:grpSpPr>
        <p:sp>
          <p:nvSpPr>
            <p:cNvPr id="164" name="Prostokąt 163"/>
            <p:cNvSpPr/>
            <p:nvPr/>
          </p:nvSpPr>
          <p:spPr bwMode="auto">
            <a:xfrm>
              <a:off x="3381772" y="1374940"/>
              <a:ext cx="360305" cy="360305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65" name="Prostokąt 164"/>
            <p:cNvSpPr/>
            <p:nvPr/>
          </p:nvSpPr>
          <p:spPr bwMode="auto">
            <a:xfrm>
              <a:off x="3742077" y="1735245"/>
              <a:ext cx="360304" cy="360304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66" name="Prostokąt 165"/>
            <p:cNvSpPr/>
            <p:nvPr/>
          </p:nvSpPr>
          <p:spPr bwMode="auto">
            <a:xfrm>
              <a:off x="3381772" y="2095549"/>
              <a:ext cx="360305" cy="358717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67" name="Prostokąt 166"/>
            <p:cNvSpPr/>
            <p:nvPr/>
          </p:nvSpPr>
          <p:spPr bwMode="auto">
            <a:xfrm>
              <a:off x="3742077" y="2454267"/>
              <a:ext cx="360304" cy="360305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68" name="Prostokąt 167"/>
            <p:cNvSpPr/>
            <p:nvPr/>
          </p:nvSpPr>
          <p:spPr bwMode="auto">
            <a:xfrm>
              <a:off x="3381772" y="2814572"/>
              <a:ext cx="360305" cy="360304"/>
            </a:xfrm>
            <a:prstGeom prst="rect">
              <a:avLst/>
            </a:prstGeom>
            <a:solidFill>
              <a:srgbClr val="E8E8E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69" name="Prostokąt 168"/>
            <p:cNvSpPr/>
            <p:nvPr/>
          </p:nvSpPr>
          <p:spPr bwMode="auto">
            <a:xfrm>
              <a:off x="4102381" y="2814572"/>
              <a:ext cx="360305" cy="360304"/>
            </a:xfrm>
            <a:prstGeom prst="rect">
              <a:avLst/>
            </a:prstGeom>
            <a:solidFill>
              <a:srgbClr val="D0D2D3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70" name="Prostokąt 169"/>
            <p:cNvSpPr/>
            <p:nvPr/>
          </p:nvSpPr>
          <p:spPr bwMode="auto">
            <a:xfrm>
              <a:off x="4821403" y="2814572"/>
              <a:ext cx="360304" cy="360304"/>
            </a:xfrm>
            <a:prstGeom prst="rect">
              <a:avLst/>
            </a:prstGeom>
            <a:solidFill>
              <a:srgbClr val="6D6E7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71" name="Prostokąt 170"/>
            <p:cNvSpPr/>
            <p:nvPr/>
          </p:nvSpPr>
          <p:spPr bwMode="auto">
            <a:xfrm>
              <a:off x="5181707" y="2454267"/>
              <a:ext cx="360305" cy="360305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72" name="Prostokąt 171"/>
            <p:cNvSpPr/>
            <p:nvPr/>
          </p:nvSpPr>
          <p:spPr bwMode="auto">
            <a:xfrm>
              <a:off x="4821403" y="2095549"/>
              <a:ext cx="360304" cy="358717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73" name="Prostokąt 172"/>
            <p:cNvSpPr/>
            <p:nvPr/>
          </p:nvSpPr>
          <p:spPr bwMode="auto">
            <a:xfrm>
              <a:off x="5181707" y="1735245"/>
              <a:ext cx="360305" cy="360304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74" name="Prostokąt 173"/>
            <p:cNvSpPr/>
            <p:nvPr/>
          </p:nvSpPr>
          <p:spPr bwMode="auto">
            <a:xfrm>
              <a:off x="4821403" y="1374940"/>
              <a:ext cx="360304" cy="360305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75" name="Prostokąt 174"/>
            <p:cNvSpPr/>
            <p:nvPr/>
          </p:nvSpPr>
          <p:spPr bwMode="auto">
            <a:xfrm>
              <a:off x="5181707" y="1014636"/>
              <a:ext cx="360305" cy="360304"/>
            </a:xfrm>
            <a:prstGeom prst="rect">
              <a:avLst/>
            </a:prstGeom>
            <a:solidFill>
              <a:srgbClr val="5A5A5A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ole tekstowe 28"/>
          <p:cNvSpPr txBox="1"/>
          <p:nvPr/>
        </p:nvSpPr>
        <p:spPr>
          <a:xfrm>
            <a:off x="3521075" y="6084888"/>
            <a:ext cx="1914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Client side</a:t>
            </a:r>
          </a:p>
        </p:txBody>
      </p:sp>
      <p:sp>
        <p:nvSpPr>
          <p:cNvPr id="57346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dirty="0" smtClean="0"/>
              <a:t>Our solution – server-side</a:t>
            </a:r>
          </a:p>
        </p:txBody>
      </p:sp>
      <p:sp>
        <p:nvSpPr>
          <p:cNvPr id="9" name="Prostokąt 8"/>
          <p:cNvSpPr/>
          <p:nvPr/>
        </p:nvSpPr>
        <p:spPr bwMode="auto">
          <a:xfrm>
            <a:off x="250825" y="1620838"/>
            <a:ext cx="865188" cy="18002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Renderer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Łącznik prosty ze strzałką 6"/>
          <p:cNvCxnSpPr/>
          <p:nvPr/>
        </p:nvCxnSpPr>
        <p:spPr bwMode="auto">
          <a:xfrm>
            <a:off x="1116013" y="1908175"/>
            <a:ext cx="360362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Prostokąt zaokrąglony 9"/>
          <p:cNvSpPr/>
          <p:nvPr/>
        </p:nvSpPr>
        <p:spPr bwMode="auto">
          <a:xfrm>
            <a:off x="1476375" y="2700338"/>
            <a:ext cx="1295400" cy="576262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Low-res.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jittered frame</a:t>
            </a:r>
          </a:p>
        </p:txBody>
      </p:sp>
      <p:cxnSp>
        <p:nvCxnSpPr>
          <p:cNvPr id="11" name="Łącznik prosty ze strzałką 10"/>
          <p:cNvCxnSpPr/>
          <p:nvPr/>
        </p:nvCxnSpPr>
        <p:spPr bwMode="auto">
          <a:xfrm>
            <a:off x="1116013" y="2987675"/>
            <a:ext cx="360362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Prostokąt 11"/>
          <p:cNvSpPr/>
          <p:nvPr/>
        </p:nvSpPr>
        <p:spPr bwMode="auto">
          <a:xfrm>
            <a:off x="1619250" y="4716463"/>
            <a:ext cx="1008063" cy="576262"/>
          </a:xfrm>
          <a:prstGeom prst="rect">
            <a:avLst/>
          </a:prstGeom>
          <a:solidFill>
            <a:schemeClr val="accent4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H.264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Encoder</a:t>
            </a:r>
          </a:p>
        </p:txBody>
      </p:sp>
      <p:cxnSp>
        <p:nvCxnSpPr>
          <p:cNvPr id="14" name="Łącznik prosty ze strzałką 13"/>
          <p:cNvCxnSpPr>
            <a:endCxn id="12" idx="0"/>
          </p:cNvCxnSpPr>
          <p:nvPr/>
        </p:nvCxnSpPr>
        <p:spPr bwMode="auto">
          <a:xfrm rot="5400000">
            <a:off x="1403350" y="3995738"/>
            <a:ext cx="1439863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>
            <a:stCxn id="9" idx="2"/>
          </p:cNvCxnSpPr>
          <p:nvPr/>
        </p:nvCxnSpPr>
        <p:spPr bwMode="auto">
          <a:xfrm rot="5400000">
            <a:off x="-794" y="4104482"/>
            <a:ext cx="13684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Prostokąt zaokrąglony 25"/>
          <p:cNvSpPr/>
          <p:nvPr/>
        </p:nvSpPr>
        <p:spPr bwMode="auto">
          <a:xfrm>
            <a:off x="179388" y="4787900"/>
            <a:ext cx="1008062" cy="504825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Camera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matrix</a:t>
            </a:r>
          </a:p>
        </p:txBody>
      </p:sp>
      <p:cxnSp>
        <p:nvCxnSpPr>
          <p:cNvPr id="36" name="Łącznik prosty 35"/>
          <p:cNvCxnSpPr/>
          <p:nvPr/>
        </p:nvCxnSpPr>
        <p:spPr bwMode="auto">
          <a:xfrm>
            <a:off x="323850" y="6011863"/>
            <a:ext cx="8496300" cy="0"/>
          </a:xfrm>
          <a:prstGeom prst="line">
            <a:avLst/>
          </a:prstGeom>
          <a:ln>
            <a:prstDash val="dash"/>
            <a:headEnd type="none" w="med" len="med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Łącznik prosty ze strzałką 43"/>
          <p:cNvCxnSpPr/>
          <p:nvPr/>
        </p:nvCxnSpPr>
        <p:spPr bwMode="auto">
          <a:xfrm rot="5400000">
            <a:off x="358775" y="5616575"/>
            <a:ext cx="649288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Łącznik prosty ze strzałką 46"/>
          <p:cNvCxnSpPr>
            <a:stCxn id="12" idx="2"/>
          </p:cNvCxnSpPr>
          <p:nvPr/>
        </p:nvCxnSpPr>
        <p:spPr bwMode="auto">
          <a:xfrm rot="5400000">
            <a:off x="1799432" y="5615781"/>
            <a:ext cx="647700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Prostokąt 48"/>
          <p:cNvSpPr/>
          <p:nvPr/>
        </p:nvSpPr>
        <p:spPr bwMode="auto">
          <a:xfrm>
            <a:off x="3059113" y="1620838"/>
            <a:ext cx="936625" cy="18002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Edge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detection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0" name="Łącznik prosty ze strzałką 49"/>
          <p:cNvCxnSpPr/>
          <p:nvPr/>
        </p:nvCxnSpPr>
        <p:spPr bwMode="auto">
          <a:xfrm>
            <a:off x="2484438" y="1908175"/>
            <a:ext cx="57467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Prostokąt 52"/>
          <p:cNvSpPr/>
          <p:nvPr/>
        </p:nvSpPr>
        <p:spPr bwMode="auto">
          <a:xfrm>
            <a:off x="4500563" y="1692275"/>
            <a:ext cx="1295400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Quantization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4" name="Łącznik prosty ze strzałką 53"/>
          <p:cNvCxnSpPr>
            <a:endCxn id="53" idx="1"/>
          </p:cNvCxnSpPr>
          <p:nvPr/>
        </p:nvCxnSpPr>
        <p:spPr bwMode="auto">
          <a:xfrm>
            <a:off x="3995738" y="1908175"/>
            <a:ext cx="5048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Łącznik prosty ze strzałką 72"/>
          <p:cNvCxnSpPr>
            <a:stCxn id="53" idx="3"/>
            <a:endCxn id="75" idx="1"/>
          </p:cNvCxnSpPr>
          <p:nvPr/>
        </p:nvCxnSpPr>
        <p:spPr bwMode="auto">
          <a:xfrm>
            <a:off x="5795963" y="1908175"/>
            <a:ext cx="11525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Prostokąt 74"/>
          <p:cNvSpPr/>
          <p:nvPr/>
        </p:nvSpPr>
        <p:spPr bwMode="auto">
          <a:xfrm>
            <a:off x="6948488" y="1620838"/>
            <a:ext cx="1655762" cy="5746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Edge image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diffusion</a:t>
            </a:r>
          </a:p>
        </p:txBody>
      </p:sp>
      <p:sp>
        <p:nvSpPr>
          <p:cNvPr id="86" name="Prostokąt zaokrąglony 85"/>
          <p:cNvSpPr/>
          <p:nvPr/>
        </p:nvSpPr>
        <p:spPr bwMode="auto">
          <a:xfrm>
            <a:off x="1476375" y="1484313"/>
            <a:ext cx="1008063" cy="865187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High-res.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attribute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buffers</a:t>
            </a:r>
          </a:p>
        </p:txBody>
      </p:sp>
      <p:cxnSp>
        <p:nvCxnSpPr>
          <p:cNvPr id="28" name="Łącznik prosty ze strzałką 27"/>
          <p:cNvCxnSpPr/>
          <p:nvPr/>
        </p:nvCxnSpPr>
        <p:spPr bwMode="auto">
          <a:xfrm>
            <a:off x="2771775" y="2997200"/>
            <a:ext cx="287338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7" name="Grupa 36"/>
          <p:cNvGrpSpPr>
            <a:grpSpLocks/>
          </p:cNvGrpSpPr>
          <p:nvPr/>
        </p:nvGrpSpPr>
        <p:grpSpPr bwMode="auto">
          <a:xfrm>
            <a:off x="179388" y="2492375"/>
            <a:ext cx="8785225" cy="3600450"/>
            <a:chOff x="179512" y="2492896"/>
            <a:chExt cx="8784976" cy="3600400"/>
          </a:xfrm>
        </p:grpSpPr>
        <p:sp>
          <p:nvSpPr>
            <p:cNvPr id="30" name="Objaśnienie prostokątne 29"/>
            <p:cNvSpPr/>
            <p:nvPr/>
          </p:nvSpPr>
          <p:spPr bwMode="auto">
            <a:xfrm>
              <a:off x="179512" y="2492896"/>
              <a:ext cx="8784976" cy="3600400"/>
            </a:xfrm>
            <a:prstGeom prst="wedgeRectCallout">
              <a:avLst>
                <a:gd name="adj1" fmla="val 37176"/>
                <a:gd name="adj2" fmla="val -56739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5736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3789040"/>
              <a:ext cx="8496944" cy="2131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pole tekstowe 31"/>
            <p:cNvSpPr txBox="1"/>
            <p:nvPr/>
          </p:nvSpPr>
          <p:spPr>
            <a:xfrm>
              <a:off x="971652" y="2637357"/>
              <a:ext cx="7272132" cy="461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tx1"/>
                  </a:solidFill>
                  <a:latin typeface="+mn-lt"/>
                </a:rPr>
                <a:t>Diffusion error with respect to ground truth depth buffer</a:t>
              </a:r>
            </a:p>
          </p:txBody>
        </p:sp>
        <p:sp>
          <p:nvSpPr>
            <p:cNvPr id="33" name="pole tekstowe 32"/>
            <p:cNvSpPr txBox="1"/>
            <p:nvPr/>
          </p:nvSpPr>
          <p:spPr>
            <a:xfrm>
              <a:off x="900217" y="3429508"/>
              <a:ext cx="1417597" cy="3381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chemeClr val="tx1"/>
                  </a:solidFill>
                  <a:latin typeface="+mn-lt"/>
                </a:rPr>
                <a:t>PSNR: 52.42dB</a:t>
              </a:r>
            </a:p>
          </p:txBody>
        </p:sp>
        <p:sp>
          <p:nvSpPr>
            <p:cNvPr id="34" name="pole tekstowe 33"/>
            <p:cNvSpPr txBox="1"/>
            <p:nvPr/>
          </p:nvSpPr>
          <p:spPr>
            <a:xfrm>
              <a:off x="3729061" y="3429508"/>
              <a:ext cx="1419185" cy="3381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chemeClr val="tx1"/>
                  </a:solidFill>
                  <a:latin typeface="+mn-lt"/>
                </a:rPr>
                <a:t>PSNR: 48.47dB</a:t>
              </a:r>
            </a:p>
          </p:txBody>
        </p:sp>
        <p:sp>
          <p:nvSpPr>
            <p:cNvPr id="35" name="pole tekstowe 34"/>
            <p:cNvSpPr txBox="1"/>
            <p:nvPr/>
          </p:nvSpPr>
          <p:spPr>
            <a:xfrm>
              <a:off x="6588067" y="3429508"/>
              <a:ext cx="1419185" cy="3381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chemeClr val="tx1"/>
                  </a:solidFill>
                  <a:latin typeface="+mn-lt"/>
                </a:rPr>
                <a:t>PSNR: 52.49dB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ole tekstowe 28"/>
          <p:cNvSpPr txBox="1"/>
          <p:nvPr/>
        </p:nvSpPr>
        <p:spPr>
          <a:xfrm>
            <a:off x="3521075" y="6084888"/>
            <a:ext cx="1914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Client side</a:t>
            </a:r>
          </a:p>
        </p:txBody>
      </p:sp>
      <p:sp>
        <p:nvSpPr>
          <p:cNvPr id="58370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dirty="0" smtClean="0"/>
              <a:t>Our solution – server-side</a:t>
            </a:r>
          </a:p>
        </p:txBody>
      </p:sp>
      <p:sp>
        <p:nvSpPr>
          <p:cNvPr id="9" name="Prostokąt 8"/>
          <p:cNvSpPr/>
          <p:nvPr/>
        </p:nvSpPr>
        <p:spPr bwMode="auto">
          <a:xfrm>
            <a:off x="250825" y="1620838"/>
            <a:ext cx="865188" cy="18002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Renderer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Łącznik prosty ze strzałką 6"/>
          <p:cNvCxnSpPr/>
          <p:nvPr/>
        </p:nvCxnSpPr>
        <p:spPr bwMode="auto">
          <a:xfrm>
            <a:off x="1116013" y="1908175"/>
            <a:ext cx="360362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Prostokąt zaokrąglony 9"/>
          <p:cNvSpPr/>
          <p:nvPr/>
        </p:nvSpPr>
        <p:spPr bwMode="auto">
          <a:xfrm>
            <a:off x="1476375" y="2700338"/>
            <a:ext cx="1295400" cy="576262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Low-res.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jittered frame</a:t>
            </a:r>
          </a:p>
        </p:txBody>
      </p:sp>
      <p:cxnSp>
        <p:nvCxnSpPr>
          <p:cNvPr id="11" name="Łącznik prosty ze strzałką 10"/>
          <p:cNvCxnSpPr/>
          <p:nvPr/>
        </p:nvCxnSpPr>
        <p:spPr bwMode="auto">
          <a:xfrm>
            <a:off x="1116013" y="2987675"/>
            <a:ext cx="360362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Prostokąt 11"/>
          <p:cNvSpPr/>
          <p:nvPr/>
        </p:nvSpPr>
        <p:spPr bwMode="auto">
          <a:xfrm>
            <a:off x="1619250" y="4716463"/>
            <a:ext cx="1008063" cy="576262"/>
          </a:xfrm>
          <a:prstGeom prst="rect">
            <a:avLst/>
          </a:prstGeom>
          <a:solidFill>
            <a:schemeClr val="accent4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H.264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Encoder</a:t>
            </a:r>
          </a:p>
        </p:txBody>
      </p:sp>
      <p:cxnSp>
        <p:nvCxnSpPr>
          <p:cNvPr id="14" name="Łącznik prosty ze strzałką 13"/>
          <p:cNvCxnSpPr>
            <a:endCxn id="12" idx="0"/>
          </p:cNvCxnSpPr>
          <p:nvPr/>
        </p:nvCxnSpPr>
        <p:spPr bwMode="auto">
          <a:xfrm rot="5400000">
            <a:off x="1403350" y="3995738"/>
            <a:ext cx="1439863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>
            <a:stCxn id="9" idx="2"/>
          </p:cNvCxnSpPr>
          <p:nvPr/>
        </p:nvCxnSpPr>
        <p:spPr bwMode="auto">
          <a:xfrm rot="5400000">
            <a:off x="-794" y="4104482"/>
            <a:ext cx="13684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Prostokąt zaokrąglony 25"/>
          <p:cNvSpPr/>
          <p:nvPr/>
        </p:nvSpPr>
        <p:spPr bwMode="auto">
          <a:xfrm>
            <a:off x="179388" y="4787900"/>
            <a:ext cx="1008062" cy="504825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Camera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matrix</a:t>
            </a:r>
          </a:p>
        </p:txBody>
      </p:sp>
      <p:cxnSp>
        <p:nvCxnSpPr>
          <p:cNvPr id="36" name="Łącznik prosty 35"/>
          <p:cNvCxnSpPr/>
          <p:nvPr/>
        </p:nvCxnSpPr>
        <p:spPr bwMode="auto">
          <a:xfrm>
            <a:off x="323850" y="6011863"/>
            <a:ext cx="8496300" cy="0"/>
          </a:xfrm>
          <a:prstGeom prst="line">
            <a:avLst/>
          </a:prstGeom>
          <a:ln>
            <a:prstDash val="dash"/>
            <a:headEnd type="none" w="med" len="med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Łącznik prosty ze strzałką 43"/>
          <p:cNvCxnSpPr/>
          <p:nvPr/>
        </p:nvCxnSpPr>
        <p:spPr bwMode="auto">
          <a:xfrm rot="5400000">
            <a:off x="358775" y="5616575"/>
            <a:ext cx="649288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Łącznik prosty ze strzałką 46"/>
          <p:cNvCxnSpPr>
            <a:stCxn id="12" idx="2"/>
          </p:cNvCxnSpPr>
          <p:nvPr/>
        </p:nvCxnSpPr>
        <p:spPr bwMode="auto">
          <a:xfrm rot="5400000">
            <a:off x="1799432" y="5615781"/>
            <a:ext cx="647700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Prostokąt 48"/>
          <p:cNvSpPr/>
          <p:nvPr/>
        </p:nvSpPr>
        <p:spPr bwMode="auto">
          <a:xfrm>
            <a:off x="3059113" y="1620838"/>
            <a:ext cx="936625" cy="18002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Edge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detection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0" name="Łącznik prosty ze strzałką 49"/>
          <p:cNvCxnSpPr/>
          <p:nvPr/>
        </p:nvCxnSpPr>
        <p:spPr bwMode="auto">
          <a:xfrm>
            <a:off x="2484438" y="1908175"/>
            <a:ext cx="57467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Prostokąt 52"/>
          <p:cNvSpPr/>
          <p:nvPr/>
        </p:nvSpPr>
        <p:spPr bwMode="auto">
          <a:xfrm>
            <a:off x="4500563" y="1692275"/>
            <a:ext cx="1295400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Quantization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4" name="Łącznik prosty ze strzałką 53"/>
          <p:cNvCxnSpPr>
            <a:endCxn id="53" idx="1"/>
          </p:cNvCxnSpPr>
          <p:nvPr/>
        </p:nvCxnSpPr>
        <p:spPr bwMode="auto">
          <a:xfrm>
            <a:off x="3995738" y="1908175"/>
            <a:ext cx="5048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Łącznik prosty ze strzałką 72"/>
          <p:cNvCxnSpPr>
            <a:stCxn id="53" idx="3"/>
            <a:endCxn id="75" idx="1"/>
          </p:cNvCxnSpPr>
          <p:nvPr/>
        </p:nvCxnSpPr>
        <p:spPr bwMode="auto">
          <a:xfrm>
            <a:off x="5795963" y="1908175"/>
            <a:ext cx="11525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Prostokąt 74"/>
          <p:cNvSpPr/>
          <p:nvPr/>
        </p:nvSpPr>
        <p:spPr bwMode="auto">
          <a:xfrm>
            <a:off x="6948488" y="1620838"/>
            <a:ext cx="1655762" cy="5746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Edge image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diffusion</a:t>
            </a:r>
          </a:p>
        </p:txBody>
      </p:sp>
      <p:grpSp>
        <p:nvGrpSpPr>
          <p:cNvPr id="30" name="Grupa 29"/>
          <p:cNvGrpSpPr>
            <a:grpSpLocks/>
          </p:cNvGrpSpPr>
          <p:nvPr/>
        </p:nvGrpSpPr>
        <p:grpSpPr bwMode="auto">
          <a:xfrm>
            <a:off x="6948488" y="2197100"/>
            <a:ext cx="1655762" cy="3022600"/>
            <a:chOff x="6948264" y="2196947"/>
            <a:chExt cx="1656184" cy="3023542"/>
          </a:xfrm>
        </p:grpSpPr>
        <p:sp>
          <p:nvSpPr>
            <p:cNvPr id="78" name="Prostokąt 77"/>
            <p:cNvSpPr/>
            <p:nvPr/>
          </p:nvSpPr>
          <p:spPr bwMode="auto">
            <a:xfrm>
              <a:off x="6948264" y="4644047"/>
              <a:ext cx="1656184" cy="57644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Current frame</a:t>
              </a:r>
            </a:p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prediction</a:t>
              </a:r>
            </a:p>
          </p:txBody>
        </p:sp>
        <p:cxnSp>
          <p:nvCxnSpPr>
            <p:cNvPr id="79" name="Łącznik prosty ze strzałką 78"/>
            <p:cNvCxnSpPr>
              <a:stCxn id="75" idx="2"/>
              <a:endCxn id="78" idx="0"/>
            </p:cNvCxnSpPr>
            <p:nvPr/>
          </p:nvCxnSpPr>
          <p:spPr bwMode="auto">
            <a:xfrm rot="5400000">
              <a:off x="6552012" y="3420497"/>
              <a:ext cx="2448688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6" name="Prostokąt zaokrąglony 85"/>
          <p:cNvSpPr/>
          <p:nvPr/>
        </p:nvSpPr>
        <p:spPr bwMode="auto">
          <a:xfrm>
            <a:off x="1476375" y="1484313"/>
            <a:ext cx="1008063" cy="865187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High-res.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attribute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buffers</a:t>
            </a:r>
          </a:p>
        </p:txBody>
      </p:sp>
      <p:cxnSp>
        <p:nvCxnSpPr>
          <p:cNvPr id="28" name="Łącznik prosty ze strzałką 27"/>
          <p:cNvCxnSpPr/>
          <p:nvPr/>
        </p:nvCxnSpPr>
        <p:spPr bwMode="auto">
          <a:xfrm>
            <a:off x="2771775" y="2997200"/>
            <a:ext cx="287338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pole tekstowe 32"/>
          <p:cNvSpPr txBox="1"/>
          <p:nvPr/>
        </p:nvSpPr>
        <p:spPr>
          <a:xfrm>
            <a:off x="6732588" y="1125538"/>
            <a:ext cx="24114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aseline="30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[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Didyk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et al. 2010]</a:t>
            </a:r>
          </a:p>
        </p:txBody>
      </p:sp>
      <p:grpSp>
        <p:nvGrpSpPr>
          <p:cNvPr id="35" name="Grupa 34"/>
          <p:cNvGrpSpPr>
            <a:grpSpLocks/>
          </p:cNvGrpSpPr>
          <p:nvPr/>
        </p:nvGrpSpPr>
        <p:grpSpPr bwMode="auto">
          <a:xfrm>
            <a:off x="250825" y="1844675"/>
            <a:ext cx="6337300" cy="4392613"/>
            <a:chOff x="251520" y="1844824"/>
            <a:chExt cx="6336704" cy="4392488"/>
          </a:xfrm>
        </p:grpSpPr>
        <p:sp>
          <p:nvSpPr>
            <p:cNvPr id="32" name="Objaśnienie prostokątne 31"/>
            <p:cNvSpPr/>
            <p:nvPr/>
          </p:nvSpPr>
          <p:spPr bwMode="auto">
            <a:xfrm>
              <a:off x="251520" y="1844824"/>
              <a:ext cx="6336704" cy="4392488"/>
            </a:xfrm>
            <a:prstGeom prst="wedgeRectCallout">
              <a:avLst>
                <a:gd name="adj1" fmla="val 54097"/>
                <a:gd name="adj2" fmla="val 20694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58398" name="Picture 2" descr="D:\projects\MPI-Video2Stream\trunk\presentation\assets\prevFrameDepth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2708920"/>
              <a:ext cx="6048672" cy="3402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pole tekstowe 33"/>
            <p:cNvSpPr txBox="1"/>
            <p:nvPr/>
          </p:nvSpPr>
          <p:spPr>
            <a:xfrm>
              <a:off x="1619816" y="1979758"/>
              <a:ext cx="3598525" cy="58577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tx1"/>
                  </a:solidFill>
                  <a:latin typeface="+mn-lt"/>
                </a:rPr>
                <a:t>Grid-based warping</a:t>
              </a:r>
              <a:r>
                <a:rPr lang="en-US" baseline="30000" dirty="0">
                  <a:solidFill>
                    <a:schemeClr val="tx1"/>
                  </a:solidFill>
                  <a:latin typeface="+mn-lt"/>
                </a:rPr>
                <a:t>2</a:t>
              </a:r>
            </a:p>
          </p:txBody>
        </p:sp>
      </p:grpSp>
      <p:pic>
        <p:nvPicPr>
          <p:cNvPr id="1028" name="Picture 4" descr="D:\projects\MPI-Video2Stream\trunk\presentation\assets\uniformGri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2708275"/>
            <a:ext cx="6048375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D:\projects\MPI-Video2Stream\trunk\presentation\assets\snappedGri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2708275"/>
            <a:ext cx="6048375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D:\projects\MPI-Video2Stream\trunk\presentation\assets\snappedWarpedGri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2708275"/>
            <a:ext cx="6048375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D:\projects\MPI-Video2Stream\trunk\presentation\assets\curFrameDepth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2708275"/>
            <a:ext cx="6048375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ole tekstowe 28"/>
          <p:cNvSpPr txBox="1"/>
          <p:nvPr/>
        </p:nvSpPr>
        <p:spPr>
          <a:xfrm>
            <a:off x="3521075" y="6084888"/>
            <a:ext cx="1914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Client side</a:t>
            </a:r>
          </a:p>
        </p:txBody>
      </p:sp>
      <p:sp>
        <p:nvSpPr>
          <p:cNvPr id="59394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dirty="0" smtClean="0"/>
              <a:t>Our solution – server-side</a:t>
            </a:r>
            <a:endParaRPr lang="en-US" sz="4000" dirty="0" smtClean="0">
              <a:solidFill>
                <a:schemeClr val="tx1"/>
              </a:solidFill>
            </a:endParaRPr>
          </a:p>
        </p:txBody>
      </p:sp>
      <p:sp>
        <p:nvSpPr>
          <p:cNvPr id="9" name="Prostokąt 8"/>
          <p:cNvSpPr/>
          <p:nvPr/>
        </p:nvSpPr>
        <p:spPr bwMode="auto">
          <a:xfrm>
            <a:off x="250825" y="1620838"/>
            <a:ext cx="865188" cy="18002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Renderer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Łącznik prosty ze strzałką 6"/>
          <p:cNvCxnSpPr/>
          <p:nvPr/>
        </p:nvCxnSpPr>
        <p:spPr bwMode="auto">
          <a:xfrm>
            <a:off x="1116013" y="1908175"/>
            <a:ext cx="360362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Prostokąt zaokrąglony 9"/>
          <p:cNvSpPr/>
          <p:nvPr/>
        </p:nvSpPr>
        <p:spPr bwMode="auto">
          <a:xfrm>
            <a:off x="1476375" y="2700338"/>
            <a:ext cx="1295400" cy="576262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Low-res.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jittered frame</a:t>
            </a:r>
          </a:p>
        </p:txBody>
      </p:sp>
      <p:cxnSp>
        <p:nvCxnSpPr>
          <p:cNvPr id="11" name="Łącznik prosty ze strzałką 10"/>
          <p:cNvCxnSpPr/>
          <p:nvPr/>
        </p:nvCxnSpPr>
        <p:spPr bwMode="auto">
          <a:xfrm>
            <a:off x="1116013" y="2987675"/>
            <a:ext cx="360362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Prostokąt 11"/>
          <p:cNvSpPr/>
          <p:nvPr/>
        </p:nvSpPr>
        <p:spPr bwMode="auto">
          <a:xfrm>
            <a:off x="1619250" y="4716463"/>
            <a:ext cx="1008063" cy="576262"/>
          </a:xfrm>
          <a:prstGeom prst="rect">
            <a:avLst/>
          </a:prstGeom>
          <a:solidFill>
            <a:schemeClr val="accent4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H.264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Encoder</a:t>
            </a:r>
          </a:p>
        </p:txBody>
      </p:sp>
      <p:cxnSp>
        <p:nvCxnSpPr>
          <p:cNvPr id="14" name="Łącznik prosty ze strzałką 13"/>
          <p:cNvCxnSpPr>
            <a:endCxn id="12" idx="0"/>
          </p:cNvCxnSpPr>
          <p:nvPr/>
        </p:nvCxnSpPr>
        <p:spPr bwMode="auto">
          <a:xfrm rot="5400000">
            <a:off x="1403350" y="3995738"/>
            <a:ext cx="1439863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>
            <a:stCxn id="9" idx="2"/>
          </p:cNvCxnSpPr>
          <p:nvPr/>
        </p:nvCxnSpPr>
        <p:spPr bwMode="auto">
          <a:xfrm rot="5400000">
            <a:off x="-794" y="4104482"/>
            <a:ext cx="13684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Prostokąt zaokrąglony 25"/>
          <p:cNvSpPr/>
          <p:nvPr/>
        </p:nvSpPr>
        <p:spPr bwMode="auto">
          <a:xfrm>
            <a:off x="179388" y="4787900"/>
            <a:ext cx="1008062" cy="504825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Camera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matrix</a:t>
            </a:r>
          </a:p>
        </p:txBody>
      </p:sp>
      <p:cxnSp>
        <p:nvCxnSpPr>
          <p:cNvPr id="36" name="Łącznik prosty 35"/>
          <p:cNvCxnSpPr/>
          <p:nvPr/>
        </p:nvCxnSpPr>
        <p:spPr bwMode="auto">
          <a:xfrm>
            <a:off x="323850" y="6011863"/>
            <a:ext cx="8496300" cy="0"/>
          </a:xfrm>
          <a:prstGeom prst="line">
            <a:avLst/>
          </a:prstGeom>
          <a:ln>
            <a:prstDash val="dash"/>
            <a:headEnd type="none" w="med" len="med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Łącznik prosty ze strzałką 43"/>
          <p:cNvCxnSpPr/>
          <p:nvPr/>
        </p:nvCxnSpPr>
        <p:spPr bwMode="auto">
          <a:xfrm rot="5400000">
            <a:off x="358775" y="5616575"/>
            <a:ext cx="649288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Łącznik prosty ze strzałką 46"/>
          <p:cNvCxnSpPr>
            <a:stCxn id="12" idx="2"/>
          </p:cNvCxnSpPr>
          <p:nvPr/>
        </p:nvCxnSpPr>
        <p:spPr bwMode="auto">
          <a:xfrm rot="5400000">
            <a:off x="1799432" y="5615781"/>
            <a:ext cx="647700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Prostokąt 48"/>
          <p:cNvSpPr/>
          <p:nvPr/>
        </p:nvSpPr>
        <p:spPr bwMode="auto">
          <a:xfrm>
            <a:off x="3059113" y="1620838"/>
            <a:ext cx="936625" cy="18002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Edge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detection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0" name="Łącznik prosty ze strzałką 49"/>
          <p:cNvCxnSpPr/>
          <p:nvPr/>
        </p:nvCxnSpPr>
        <p:spPr bwMode="auto">
          <a:xfrm>
            <a:off x="2484438" y="1908175"/>
            <a:ext cx="57467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Prostokąt 52"/>
          <p:cNvSpPr/>
          <p:nvPr/>
        </p:nvSpPr>
        <p:spPr bwMode="auto">
          <a:xfrm>
            <a:off x="4500563" y="1692275"/>
            <a:ext cx="1295400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Quantization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4" name="Łącznik prosty ze strzałką 53"/>
          <p:cNvCxnSpPr>
            <a:endCxn id="53" idx="1"/>
          </p:cNvCxnSpPr>
          <p:nvPr/>
        </p:nvCxnSpPr>
        <p:spPr bwMode="auto">
          <a:xfrm>
            <a:off x="3995738" y="1908175"/>
            <a:ext cx="5048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Łącznik prosty ze strzałką 72"/>
          <p:cNvCxnSpPr>
            <a:stCxn id="53" idx="3"/>
            <a:endCxn id="75" idx="1"/>
          </p:cNvCxnSpPr>
          <p:nvPr/>
        </p:nvCxnSpPr>
        <p:spPr bwMode="auto">
          <a:xfrm>
            <a:off x="5795963" y="1908175"/>
            <a:ext cx="11525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Prostokąt 74"/>
          <p:cNvSpPr/>
          <p:nvPr/>
        </p:nvSpPr>
        <p:spPr bwMode="auto">
          <a:xfrm>
            <a:off x="6948488" y="1620838"/>
            <a:ext cx="1655762" cy="5746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Edge image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diffusion</a:t>
            </a:r>
          </a:p>
        </p:txBody>
      </p:sp>
      <p:sp>
        <p:nvSpPr>
          <p:cNvPr id="78" name="Prostokąt 77"/>
          <p:cNvSpPr/>
          <p:nvPr/>
        </p:nvSpPr>
        <p:spPr bwMode="auto">
          <a:xfrm>
            <a:off x="6948488" y="4645025"/>
            <a:ext cx="1655762" cy="5746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Current frame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prediction</a:t>
            </a:r>
          </a:p>
        </p:txBody>
      </p:sp>
      <p:cxnSp>
        <p:nvCxnSpPr>
          <p:cNvPr id="79" name="Łącznik prosty ze strzałką 78"/>
          <p:cNvCxnSpPr>
            <a:stCxn id="75" idx="2"/>
            <a:endCxn id="78" idx="0"/>
          </p:cNvCxnSpPr>
          <p:nvPr/>
        </p:nvCxnSpPr>
        <p:spPr bwMode="auto">
          <a:xfrm rot="5400000">
            <a:off x="6552406" y="3420269"/>
            <a:ext cx="24479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0" name="Grupa 29"/>
          <p:cNvGrpSpPr>
            <a:grpSpLocks/>
          </p:cNvGrpSpPr>
          <p:nvPr/>
        </p:nvGrpSpPr>
        <p:grpSpPr bwMode="auto">
          <a:xfrm>
            <a:off x="4500563" y="2125663"/>
            <a:ext cx="2447925" cy="3816350"/>
            <a:chOff x="4499992" y="2124939"/>
            <a:chExt cx="2448272" cy="3816424"/>
          </a:xfrm>
        </p:grpSpPr>
        <p:cxnSp>
          <p:nvCxnSpPr>
            <p:cNvPr id="58" name="Łącznik prosty ze strzałką 57"/>
            <p:cNvCxnSpPr>
              <a:stCxn id="53" idx="2"/>
              <a:endCxn id="64" idx="0"/>
            </p:cNvCxnSpPr>
            <p:nvPr/>
          </p:nvCxnSpPr>
          <p:spPr bwMode="auto">
            <a:xfrm rot="5400000">
              <a:off x="3888078" y="3384644"/>
              <a:ext cx="2520999" cy="1587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Prostokąt 63"/>
            <p:cNvSpPr/>
            <p:nvPr/>
          </p:nvSpPr>
          <p:spPr bwMode="auto">
            <a:xfrm>
              <a:off x="4499992" y="4644350"/>
              <a:ext cx="1295584" cy="576274"/>
            </a:xfrm>
            <a:prstGeom prst="rect">
              <a:avLst/>
            </a:prstGeom>
            <a:solidFill>
              <a:schemeClr val="accent4"/>
            </a:solidFill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Edge image</a:t>
              </a:r>
            </a:p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Encoder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0" name="Łącznik prosty ze strzałką 69"/>
            <p:cNvCxnSpPr>
              <a:stCxn id="64" idx="2"/>
            </p:cNvCxnSpPr>
            <p:nvPr/>
          </p:nvCxnSpPr>
          <p:spPr bwMode="auto">
            <a:xfrm rot="5400000">
              <a:off x="4788208" y="5580200"/>
              <a:ext cx="720739" cy="1587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Łącznik prosty ze strzałką 82"/>
            <p:cNvCxnSpPr>
              <a:stCxn id="78" idx="1"/>
              <a:endCxn id="64" idx="3"/>
            </p:cNvCxnSpPr>
            <p:nvPr/>
          </p:nvCxnSpPr>
          <p:spPr bwMode="auto">
            <a:xfrm rot="10800000">
              <a:off x="5795576" y="4931693"/>
              <a:ext cx="1152688" cy="1587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6" name="Prostokąt zaokrąglony 85"/>
          <p:cNvSpPr/>
          <p:nvPr/>
        </p:nvSpPr>
        <p:spPr bwMode="auto">
          <a:xfrm>
            <a:off x="1476375" y="1484313"/>
            <a:ext cx="1008063" cy="865187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High-res.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attribute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buffers</a:t>
            </a:r>
          </a:p>
        </p:txBody>
      </p:sp>
      <p:cxnSp>
        <p:nvCxnSpPr>
          <p:cNvPr id="28" name="Łącznik prosty ze strzałką 27"/>
          <p:cNvCxnSpPr/>
          <p:nvPr/>
        </p:nvCxnSpPr>
        <p:spPr bwMode="auto">
          <a:xfrm>
            <a:off x="2771775" y="2997200"/>
            <a:ext cx="287338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2" name="Grupa 41"/>
          <p:cNvGrpSpPr>
            <a:grpSpLocks/>
          </p:cNvGrpSpPr>
          <p:nvPr/>
        </p:nvGrpSpPr>
        <p:grpSpPr bwMode="auto">
          <a:xfrm>
            <a:off x="539750" y="1341438"/>
            <a:ext cx="8135938" cy="2663825"/>
            <a:chOff x="251520" y="1628800"/>
            <a:chExt cx="8136904" cy="2664296"/>
          </a:xfrm>
        </p:grpSpPr>
        <p:sp>
          <p:nvSpPr>
            <p:cNvPr id="31" name="Objaśnienie prostokątne 30"/>
            <p:cNvSpPr/>
            <p:nvPr/>
          </p:nvSpPr>
          <p:spPr bwMode="auto">
            <a:xfrm>
              <a:off x="251520" y="1628800"/>
              <a:ext cx="8136904" cy="2664296"/>
            </a:xfrm>
            <a:prstGeom prst="wedgeRectCallout">
              <a:avLst>
                <a:gd name="adj1" fmla="val 2861"/>
                <a:gd name="adj2" fmla="val 73387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2" name="Prostokąt 31"/>
            <p:cNvSpPr/>
            <p:nvPr/>
          </p:nvSpPr>
          <p:spPr bwMode="auto">
            <a:xfrm>
              <a:off x="683371" y="2708491"/>
              <a:ext cx="2521249" cy="504914"/>
            </a:xfrm>
            <a:prstGeom prst="rect">
              <a:avLst/>
            </a:prstGeom>
            <a:solidFill>
              <a:srgbClr val="00B05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800" dirty="0">
                  <a:latin typeface="+mn-lt"/>
                </a:rPr>
                <a:t>Binary </a:t>
              </a:r>
              <a:r>
                <a:rPr lang="en-US" sz="1800" dirty="0">
                  <a:solidFill>
                    <a:srgbClr val="FFFFFF"/>
                  </a:solidFill>
                  <a:latin typeface="+mn-lt"/>
                </a:rPr>
                <a:t>edge </a:t>
              </a:r>
              <a:r>
                <a:rPr lang="en-US" sz="1800" dirty="0">
                  <a:latin typeface="+mn-lt"/>
                </a:rPr>
                <a:t>image</a:t>
              </a:r>
            </a:p>
          </p:txBody>
        </p:sp>
        <p:sp>
          <p:nvSpPr>
            <p:cNvPr id="33" name="Prostokąt 32"/>
            <p:cNvSpPr/>
            <p:nvPr/>
          </p:nvSpPr>
          <p:spPr bwMode="auto">
            <a:xfrm>
              <a:off x="4355695" y="2708491"/>
              <a:ext cx="3673911" cy="504914"/>
            </a:xfrm>
            <a:prstGeom prst="rect">
              <a:avLst/>
            </a:prstGeom>
            <a:solidFill>
              <a:srgbClr val="CC33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800" dirty="0">
                  <a:latin typeface="+mn-lt"/>
                </a:rPr>
                <a:t>Depth and motion residuals</a:t>
              </a:r>
            </a:p>
          </p:txBody>
        </p:sp>
        <p:sp>
          <p:nvSpPr>
            <p:cNvPr id="34" name="Nawias klamrowy otwierający 33"/>
            <p:cNvSpPr/>
            <p:nvPr/>
          </p:nvSpPr>
          <p:spPr bwMode="auto">
            <a:xfrm rot="5400000">
              <a:off x="4176276" y="-1216291"/>
              <a:ext cx="360426" cy="7346235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5" name="pole tekstowe 34"/>
            <p:cNvSpPr txBox="1"/>
            <p:nvPr/>
          </p:nvSpPr>
          <p:spPr>
            <a:xfrm>
              <a:off x="2561080" y="1773288"/>
              <a:ext cx="3590832" cy="46174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 dirty="0" smtClean="0">
                  <a:solidFill>
                    <a:schemeClr val="tx1"/>
                  </a:solidFill>
                  <a:latin typeface="+mn-lt"/>
                </a:rPr>
                <a:t>Auxiliary data frame packet</a:t>
              </a:r>
              <a:endParaRPr lang="en-US" sz="24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37" name="Nawias klamrowy otwierający 36"/>
            <p:cNvSpPr/>
            <p:nvPr/>
          </p:nvSpPr>
          <p:spPr bwMode="auto">
            <a:xfrm rot="16200000">
              <a:off x="2339319" y="1700353"/>
              <a:ext cx="360427" cy="3529431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" name="Nawias klamrowy otwierający 37"/>
            <p:cNvSpPr/>
            <p:nvPr/>
          </p:nvSpPr>
          <p:spPr bwMode="auto">
            <a:xfrm rot="16200000">
              <a:off x="6012437" y="1701146"/>
              <a:ext cx="360427" cy="3527844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9" name="pole tekstowe 38"/>
            <p:cNvSpPr txBox="1"/>
            <p:nvPr/>
          </p:nvSpPr>
          <p:spPr>
            <a:xfrm>
              <a:off x="1836033" y="3645281"/>
              <a:ext cx="1359061" cy="4001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Lossless AC</a:t>
              </a:r>
            </a:p>
          </p:txBody>
        </p:sp>
        <p:sp>
          <p:nvSpPr>
            <p:cNvPr id="40" name="pole tekstowe 39"/>
            <p:cNvSpPr txBox="1"/>
            <p:nvPr/>
          </p:nvSpPr>
          <p:spPr>
            <a:xfrm>
              <a:off x="4516051" y="3645281"/>
              <a:ext cx="3362724" cy="4001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Prediction + Quantization + AC</a:t>
              </a:r>
            </a:p>
          </p:txBody>
        </p:sp>
        <p:sp>
          <p:nvSpPr>
            <p:cNvPr id="41" name="Prostokąt 40"/>
            <p:cNvSpPr/>
            <p:nvPr/>
          </p:nvSpPr>
          <p:spPr bwMode="auto">
            <a:xfrm>
              <a:off x="3204621" y="2708491"/>
              <a:ext cx="1151075" cy="504914"/>
            </a:xfrm>
            <a:prstGeom prst="rect">
              <a:avLst/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400" dirty="0">
                  <a:latin typeface="+mn-lt"/>
                </a:rPr>
                <a:t>Edge samples</a:t>
              </a:r>
            </a:p>
            <a:p>
              <a:pPr algn="ctr" eaLnBrk="0" hangingPunct="0">
                <a:defRPr/>
              </a:pPr>
              <a:r>
                <a:rPr lang="en-US" sz="1400" dirty="0">
                  <a:latin typeface="+mn-lt"/>
                </a:rPr>
                <a:t>sign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425575"/>
            <a:ext cx="4824412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Binary edge image coding (edge topology)</a:t>
            </a:r>
          </a:p>
        </p:txBody>
      </p:sp>
      <p:pic>
        <p:nvPicPr>
          <p:cNvPr id="60419" name="Picture 3" descr="D:\projects\MPI-Video2Stream\trunk\presentation\assets\enc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1557338"/>
            <a:ext cx="3240088" cy="380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30" name="Text Box 14"/>
          <p:cNvSpPr txBox="1">
            <a:spLocks noChangeArrowheads="1"/>
          </p:cNvSpPr>
          <p:nvPr/>
        </p:nvSpPr>
        <p:spPr bwMode="auto">
          <a:xfrm>
            <a:off x="222250" y="4365625"/>
            <a:ext cx="29527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sng">
                <a:solidFill>
                  <a:schemeClr val="tx1"/>
                </a:solidFill>
                <a:latin typeface="Calibri" pitchFamily="34" charset="0"/>
              </a:rPr>
              <a:t>Example:</a:t>
            </a:r>
          </a:p>
        </p:txBody>
      </p:sp>
      <p:pic>
        <p:nvPicPr>
          <p:cNvPr id="1028" name="Picture 4" descr="D:\projects\MPI-Video2Stream\trunk\presentation\assets\enc_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1557338"/>
            <a:ext cx="324961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Łącznik prosty ze strzałką 10"/>
          <p:cNvCxnSpPr/>
          <p:nvPr/>
        </p:nvCxnSpPr>
        <p:spPr bwMode="auto">
          <a:xfrm>
            <a:off x="5076825" y="1412875"/>
            <a:ext cx="35274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 bwMode="auto">
          <a:xfrm rot="5400000">
            <a:off x="2987675" y="3500438"/>
            <a:ext cx="4176713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435600" y="1012825"/>
            <a:ext cx="26400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chemeClr val="tx1"/>
                </a:solidFill>
                <a:latin typeface="+mn-lt"/>
              </a:rPr>
              <a:t>Scanline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traversal order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827088" y="3429000"/>
            <a:ext cx="29527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  <a:latin typeface="Calibri" pitchFamily="34" charset="0"/>
              </a:rPr>
              <a:t>avg. bits per symbol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641035" y="1441450"/>
            <a:ext cx="135752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</a:rPr>
              <a:t>no edge (0),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2378075" y="1431925"/>
            <a:ext cx="1257821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</a:rPr>
              <a:t>edge (1)</a:t>
            </a: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1154113" y="1758950"/>
            <a:ext cx="29527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symbol counters</a:t>
            </a: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1970088" y="5029200"/>
            <a:ext cx="29527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Calibri" pitchFamily="34" charset="0"/>
              </a:rPr>
              <a:t>compression ratio</a:t>
            </a:r>
          </a:p>
        </p:txBody>
      </p:sp>
      <p:sp>
        <p:nvSpPr>
          <p:cNvPr id="9" name="Prostokąt 8"/>
          <p:cNvSpPr/>
          <p:nvPr/>
        </p:nvSpPr>
        <p:spPr bwMode="auto">
          <a:xfrm>
            <a:off x="250825" y="4365625"/>
            <a:ext cx="3816350" cy="136683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Computing and Rendering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2816"/>
            <a:ext cx="8594024" cy="482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2411760" y="1196752"/>
            <a:ext cx="4733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  <a:latin typeface="+mn-lt"/>
              </a:rPr>
              <a:t>NVidia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n-lt"/>
              </a:rPr>
              <a:t>RealityServer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&amp; </a:t>
            </a:r>
            <a:r>
              <a:rPr lang="en-US" dirty="0" err="1" smtClean="0">
                <a:solidFill>
                  <a:schemeClr val="tx1"/>
                </a:solidFill>
                <a:latin typeface="+mn-lt"/>
              </a:rPr>
              <a:t>iRay</a:t>
            </a:r>
            <a:endParaRPr lang="en-US" dirty="0" smtClean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Binary edge image coding (edge topology)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276475"/>
            <a:ext cx="3311525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4" descr="D:\projects\MPI-Video2Stream\trunk\presentation\assets\enc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1557338"/>
            <a:ext cx="324961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Łącznik prosty ze strzałką 5"/>
          <p:cNvCxnSpPr/>
          <p:nvPr/>
        </p:nvCxnSpPr>
        <p:spPr bwMode="auto">
          <a:xfrm>
            <a:off x="5076825" y="1412875"/>
            <a:ext cx="3527425" cy="158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Łącznik prosty ze strzałką 6"/>
          <p:cNvCxnSpPr/>
          <p:nvPr/>
        </p:nvCxnSpPr>
        <p:spPr bwMode="auto">
          <a:xfrm rot="5400000">
            <a:off x="2987675" y="3500438"/>
            <a:ext cx="4176713" cy="1587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0" name="Grupa 19"/>
          <p:cNvGrpSpPr>
            <a:grpSpLocks/>
          </p:cNvGrpSpPr>
          <p:nvPr/>
        </p:nvGrpSpPr>
        <p:grpSpPr bwMode="auto">
          <a:xfrm>
            <a:off x="4140200" y="2565400"/>
            <a:ext cx="1368425" cy="1368425"/>
            <a:chOff x="4139952" y="2564904"/>
            <a:chExt cx="1368152" cy="1368152"/>
          </a:xfrm>
        </p:grpSpPr>
        <p:sp>
          <p:nvSpPr>
            <p:cNvPr id="9" name="Objaśnienie prostokątne 8"/>
            <p:cNvSpPr/>
            <p:nvPr/>
          </p:nvSpPr>
          <p:spPr bwMode="auto">
            <a:xfrm>
              <a:off x="4139952" y="2564904"/>
              <a:ext cx="1368152" cy="1368152"/>
            </a:xfrm>
            <a:prstGeom prst="wedgeRectCallout">
              <a:avLst>
                <a:gd name="adj1" fmla="val 90393"/>
                <a:gd name="adj2" fmla="val -55768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61487" name="Grupa 18"/>
            <p:cNvGrpSpPr>
              <a:grpSpLocks/>
            </p:cNvGrpSpPr>
            <p:nvPr/>
          </p:nvGrpSpPr>
          <p:grpSpPr bwMode="auto">
            <a:xfrm>
              <a:off x="4283968" y="2708920"/>
              <a:ext cx="1080120" cy="1080120"/>
              <a:chOff x="3779912" y="2708920"/>
              <a:chExt cx="1080120" cy="1080120"/>
            </a:xfrm>
          </p:grpSpPr>
          <p:sp>
            <p:nvSpPr>
              <p:cNvPr id="10" name="Prostokąt 9"/>
              <p:cNvSpPr/>
              <p:nvPr/>
            </p:nvSpPr>
            <p:spPr bwMode="auto">
              <a:xfrm>
                <a:off x="3780330" y="2709338"/>
                <a:ext cx="360290" cy="36029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Prostokąt 10"/>
              <p:cNvSpPr/>
              <p:nvPr/>
            </p:nvSpPr>
            <p:spPr bwMode="auto">
              <a:xfrm>
                <a:off x="4140620" y="2709338"/>
                <a:ext cx="358703" cy="360290"/>
              </a:xfrm>
              <a:prstGeom prst="rect">
                <a:avLst/>
              </a:prstGeom>
              <a:solidFill>
                <a:srgbClr val="E8E8E8"/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Prostokąt 11"/>
              <p:cNvSpPr/>
              <p:nvPr/>
            </p:nvSpPr>
            <p:spPr bwMode="auto">
              <a:xfrm>
                <a:off x="4499323" y="2709338"/>
                <a:ext cx="360291" cy="360290"/>
              </a:xfrm>
              <a:prstGeom prst="rect">
                <a:avLst/>
              </a:prstGeom>
              <a:solidFill>
                <a:srgbClr val="E8E8E8"/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Prostokąt 12"/>
              <p:cNvSpPr/>
              <p:nvPr/>
            </p:nvSpPr>
            <p:spPr bwMode="auto">
              <a:xfrm>
                <a:off x="3780330" y="3069628"/>
                <a:ext cx="360290" cy="35870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Prostokąt 13"/>
              <p:cNvSpPr/>
              <p:nvPr/>
            </p:nvSpPr>
            <p:spPr bwMode="auto">
              <a:xfrm>
                <a:off x="4140620" y="3069628"/>
                <a:ext cx="358703" cy="358703"/>
              </a:xfrm>
              <a:prstGeom prst="rect">
                <a:avLst/>
              </a:prstGeom>
              <a:solidFill>
                <a:srgbClr val="E8E8E8"/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2000" b="1" dirty="0">
                    <a:solidFill>
                      <a:schemeClr val="tx1"/>
                    </a:solidFill>
                  </a:rPr>
                  <a:t>x</a:t>
                </a:r>
              </a:p>
            </p:txBody>
          </p:sp>
          <p:sp>
            <p:nvSpPr>
              <p:cNvPr id="15" name="Prostokąt 14"/>
              <p:cNvSpPr/>
              <p:nvPr/>
            </p:nvSpPr>
            <p:spPr bwMode="auto">
              <a:xfrm>
                <a:off x="4499323" y="3069628"/>
                <a:ext cx="360291" cy="358703"/>
              </a:xfrm>
              <a:prstGeom prst="rect">
                <a:avLst/>
              </a:prstGeom>
              <a:solidFill>
                <a:srgbClr val="E8E8E8"/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Prostokąt 15"/>
              <p:cNvSpPr/>
              <p:nvPr/>
            </p:nvSpPr>
            <p:spPr bwMode="auto">
              <a:xfrm>
                <a:off x="3780330" y="3428331"/>
                <a:ext cx="360290" cy="36029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Prostokąt 16"/>
              <p:cNvSpPr/>
              <p:nvPr/>
            </p:nvSpPr>
            <p:spPr bwMode="auto">
              <a:xfrm>
                <a:off x="4140620" y="3428331"/>
                <a:ext cx="358703" cy="360291"/>
              </a:xfrm>
              <a:prstGeom prst="rect">
                <a:avLst/>
              </a:prstGeom>
              <a:solidFill>
                <a:srgbClr val="E8E8E8"/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Prostokąt 17"/>
              <p:cNvSpPr/>
              <p:nvPr/>
            </p:nvSpPr>
            <p:spPr bwMode="auto">
              <a:xfrm>
                <a:off x="4499323" y="3428331"/>
                <a:ext cx="360291" cy="360291"/>
              </a:xfrm>
              <a:prstGeom prst="rect">
                <a:avLst/>
              </a:prstGeom>
              <a:solidFill>
                <a:srgbClr val="E8E8E8"/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1" name="Grupa 20"/>
          <p:cNvGrpSpPr>
            <a:grpSpLocks/>
          </p:cNvGrpSpPr>
          <p:nvPr/>
        </p:nvGrpSpPr>
        <p:grpSpPr bwMode="auto">
          <a:xfrm>
            <a:off x="6084888" y="3068638"/>
            <a:ext cx="1366837" cy="1368425"/>
            <a:chOff x="4139952" y="2564904"/>
            <a:chExt cx="1368152" cy="1368152"/>
          </a:xfrm>
        </p:grpSpPr>
        <p:sp>
          <p:nvSpPr>
            <p:cNvPr id="22" name="Objaśnienie prostokątne 21"/>
            <p:cNvSpPr/>
            <p:nvPr/>
          </p:nvSpPr>
          <p:spPr bwMode="auto">
            <a:xfrm>
              <a:off x="4139952" y="2564904"/>
              <a:ext cx="1368152" cy="1368152"/>
            </a:xfrm>
            <a:prstGeom prst="wedgeRectCallout">
              <a:avLst>
                <a:gd name="adj1" fmla="val 90393"/>
                <a:gd name="adj2" fmla="val -55768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61476" name="Grupa 18"/>
            <p:cNvGrpSpPr>
              <a:grpSpLocks/>
            </p:cNvGrpSpPr>
            <p:nvPr/>
          </p:nvGrpSpPr>
          <p:grpSpPr bwMode="auto">
            <a:xfrm>
              <a:off x="4283968" y="2708920"/>
              <a:ext cx="1080120" cy="1080120"/>
              <a:chOff x="3779912" y="2708920"/>
              <a:chExt cx="1080120" cy="1080120"/>
            </a:xfrm>
          </p:grpSpPr>
          <p:sp>
            <p:nvSpPr>
              <p:cNvPr id="24" name="Prostokąt 23"/>
              <p:cNvSpPr/>
              <p:nvPr/>
            </p:nvSpPr>
            <p:spPr bwMode="auto">
              <a:xfrm>
                <a:off x="3780497" y="2709337"/>
                <a:ext cx="359120" cy="36029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Prostokąt 24"/>
              <p:cNvSpPr/>
              <p:nvPr/>
            </p:nvSpPr>
            <p:spPr bwMode="auto">
              <a:xfrm>
                <a:off x="4139617" y="2709337"/>
                <a:ext cx="360710" cy="36029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Prostokąt 25"/>
              <p:cNvSpPr/>
              <p:nvPr/>
            </p:nvSpPr>
            <p:spPr bwMode="auto">
              <a:xfrm>
                <a:off x="4500326" y="2709337"/>
                <a:ext cx="359120" cy="36029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Prostokąt 26"/>
              <p:cNvSpPr/>
              <p:nvPr/>
            </p:nvSpPr>
            <p:spPr bwMode="auto">
              <a:xfrm>
                <a:off x="3780497" y="3069628"/>
                <a:ext cx="359120" cy="35870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Prostokąt 27"/>
              <p:cNvSpPr/>
              <p:nvPr/>
            </p:nvSpPr>
            <p:spPr bwMode="auto">
              <a:xfrm>
                <a:off x="4139617" y="3069628"/>
                <a:ext cx="360710" cy="35870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2000" b="1" dirty="0">
                    <a:solidFill>
                      <a:schemeClr val="bg1"/>
                    </a:solidFill>
                  </a:rPr>
                  <a:t>x</a:t>
                </a:r>
              </a:p>
            </p:txBody>
          </p:sp>
          <p:sp>
            <p:nvSpPr>
              <p:cNvPr id="29" name="Prostokąt 28"/>
              <p:cNvSpPr/>
              <p:nvPr/>
            </p:nvSpPr>
            <p:spPr bwMode="auto">
              <a:xfrm>
                <a:off x="4500326" y="3069628"/>
                <a:ext cx="359120" cy="35870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Prostokąt 29"/>
              <p:cNvSpPr/>
              <p:nvPr/>
            </p:nvSpPr>
            <p:spPr bwMode="auto">
              <a:xfrm>
                <a:off x="3780497" y="3428331"/>
                <a:ext cx="359120" cy="36029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Prostokąt 30"/>
              <p:cNvSpPr/>
              <p:nvPr/>
            </p:nvSpPr>
            <p:spPr bwMode="auto">
              <a:xfrm>
                <a:off x="4139617" y="3428331"/>
                <a:ext cx="360710" cy="36029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Prostokąt 31"/>
              <p:cNvSpPr/>
              <p:nvPr/>
            </p:nvSpPr>
            <p:spPr bwMode="auto">
              <a:xfrm>
                <a:off x="4500326" y="3428331"/>
                <a:ext cx="359120" cy="36029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3" name="Grupa 32"/>
          <p:cNvGrpSpPr>
            <a:grpSpLocks/>
          </p:cNvGrpSpPr>
          <p:nvPr/>
        </p:nvGrpSpPr>
        <p:grpSpPr bwMode="auto">
          <a:xfrm>
            <a:off x="3924300" y="4437063"/>
            <a:ext cx="1368425" cy="1368425"/>
            <a:chOff x="4139952" y="2564904"/>
            <a:chExt cx="1368152" cy="1368152"/>
          </a:xfrm>
        </p:grpSpPr>
        <p:sp>
          <p:nvSpPr>
            <p:cNvPr id="34" name="Objaśnienie prostokątne 33"/>
            <p:cNvSpPr/>
            <p:nvPr/>
          </p:nvSpPr>
          <p:spPr bwMode="auto">
            <a:xfrm>
              <a:off x="4139952" y="2564904"/>
              <a:ext cx="1368152" cy="1368152"/>
            </a:xfrm>
            <a:prstGeom prst="wedgeRectCallout">
              <a:avLst>
                <a:gd name="adj1" fmla="val 90393"/>
                <a:gd name="adj2" fmla="val -55768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61465" name="Grupa 18"/>
            <p:cNvGrpSpPr>
              <a:grpSpLocks/>
            </p:cNvGrpSpPr>
            <p:nvPr/>
          </p:nvGrpSpPr>
          <p:grpSpPr bwMode="auto">
            <a:xfrm>
              <a:off x="4283968" y="2708920"/>
              <a:ext cx="1080120" cy="1080120"/>
              <a:chOff x="3779912" y="2708920"/>
              <a:chExt cx="1080120" cy="1080120"/>
            </a:xfrm>
          </p:grpSpPr>
          <p:sp>
            <p:nvSpPr>
              <p:cNvPr id="36" name="Prostokąt 35"/>
              <p:cNvSpPr/>
              <p:nvPr/>
            </p:nvSpPr>
            <p:spPr bwMode="auto">
              <a:xfrm>
                <a:off x="3780330" y="2709337"/>
                <a:ext cx="360290" cy="36029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Prostokąt 36"/>
              <p:cNvSpPr/>
              <p:nvPr/>
            </p:nvSpPr>
            <p:spPr bwMode="auto">
              <a:xfrm>
                <a:off x="4140620" y="2709337"/>
                <a:ext cx="358703" cy="36029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Prostokąt 37"/>
              <p:cNvSpPr/>
              <p:nvPr/>
            </p:nvSpPr>
            <p:spPr bwMode="auto">
              <a:xfrm>
                <a:off x="4499323" y="2709337"/>
                <a:ext cx="360291" cy="36029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Prostokąt 38"/>
              <p:cNvSpPr/>
              <p:nvPr/>
            </p:nvSpPr>
            <p:spPr bwMode="auto">
              <a:xfrm>
                <a:off x="3780330" y="3069628"/>
                <a:ext cx="360290" cy="35870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Prostokąt 39"/>
              <p:cNvSpPr/>
              <p:nvPr/>
            </p:nvSpPr>
            <p:spPr bwMode="auto">
              <a:xfrm>
                <a:off x="4140620" y="3069628"/>
                <a:ext cx="358703" cy="35870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2000" b="1" dirty="0">
                    <a:solidFill>
                      <a:schemeClr val="bg1"/>
                    </a:solidFill>
                  </a:rPr>
                  <a:t>x</a:t>
                </a:r>
              </a:p>
            </p:txBody>
          </p:sp>
          <p:sp>
            <p:nvSpPr>
              <p:cNvPr id="41" name="Prostokąt 40"/>
              <p:cNvSpPr/>
              <p:nvPr/>
            </p:nvSpPr>
            <p:spPr bwMode="auto">
              <a:xfrm>
                <a:off x="4499323" y="3069628"/>
                <a:ext cx="360291" cy="35870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Prostokąt 41"/>
              <p:cNvSpPr/>
              <p:nvPr/>
            </p:nvSpPr>
            <p:spPr bwMode="auto">
              <a:xfrm>
                <a:off x="3780330" y="3428331"/>
                <a:ext cx="360290" cy="36029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Prostokąt 42"/>
              <p:cNvSpPr/>
              <p:nvPr/>
            </p:nvSpPr>
            <p:spPr bwMode="auto">
              <a:xfrm>
                <a:off x="4140620" y="3428331"/>
                <a:ext cx="358703" cy="36029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Prostokąt 43"/>
              <p:cNvSpPr/>
              <p:nvPr/>
            </p:nvSpPr>
            <p:spPr bwMode="auto">
              <a:xfrm>
                <a:off x="4499323" y="3428331"/>
                <a:ext cx="360291" cy="36029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7" name="Grupa 56"/>
          <p:cNvGrpSpPr>
            <a:grpSpLocks/>
          </p:cNvGrpSpPr>
          <p:nvPr/>
        </p:nvGrpSpPr>
        <p:grpSpPr bwMode="auto">
          <a:xfrm>
            <a:off x="3924300" y="4437063"/>
            <a:ext cx="1368425" cy="1368425"/>
            <a:chOff x="4139952" y="2564904"/>
            <a:chExt cx="1368152" cy="1368152"/>
          </a:xfrm>
        </p:grpSpPr>
        <p:sp>
          <p:nvSpPr>
            <p:cNvPr id="58" name="Objaśnienie prostokątne 57"/>
            <p:cNvSpPr/>
            <p:nvPr/>
          </p:nvSpPr>
          <p:spPr bwMode="auto">
            <a:xfrm>
              <a:off x="4139952" y="2564904"/>
              <a:ext cx="1368152" cy="1368152"/>
            </a:xfrm>
            <a:prstGeom prst="wedgeRectCallout">
              <a:avLst>
                <a:gd name="adj1" fmla="val 90393"/>
                <a:gd name="adj2" fmla="val -55768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61454" name="Grupa 18"/>
            <p:cNvGrpSpPr>
              <a:grpSpLocks/>
            </p:cNvGrpSpPr>
            <p:nvPr/>
          </p:nvGrpSpPr>
          <p:grpSpPr bwMode="auto">
            <a:xfrm>
              <a:off x="4283968" y="2708920"/>
              <a:ext cx="1080120" cy="1080120"/>
              <a:chOff x="3779912" y="2708920"/>
              <a:chExt cx="1080120" cy="1080120"/>
            </a:xfrm>
          </p:grpSpPr>
          <p:sp>
            <p:nvSpPr>
              <p:cNvPr id="60" name="Prostokąt 59"/>
              <p:cNvSpPr/>
              <p:nvPr/>
            </p:nvSpPr>
            <p:spPr bwMode="auto">
              <a:xfrm>
                <a:off x="3780330" y="2709337"/>
                <a:ext cx="360290" cy="36029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Prostokąt 60"/>
              <p:cNvSpPr/>
              <p:nvPr/>
            </p:nvSpPr>
            <p:spPr bwMode="auto">
              <a:xfrm>
                <a:off x="4140620" y="2709337"/>
                <a:ext cx="358703" cy="36029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Prostokąt 61"/>
              <p:cNvSpPr/>
              <p:nvPr/>
            </p:nvSpPr>
            <p:spPr bwMode="auto">
              <a:xfrm>
                <a:off x="4499323" y="2709337"/>
                <a:ext cx="360291" cy="360291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Prostokąt 62"/>
              <p:cNvSpPr/>
              <p:nvPr/>
            </p:nvSpPr>
            <p:spPr bwMode="auto">
              <a:xfrm>
                <a:off x="3780330" y="3069628"/>
                <a:ext cx="360290" cy="35870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Prostokąt 63"/>
              <p:cNvSpPr/>
              <p:nvPr/>
            </p:nvSpPr>
            <p:spPr bwMode="auto">
              <a:xfrm>
                <a:off x="4140620" y="3069628"/>
                <a:ext cx="358703" cy="358703"/>
              </a:xfrm>
              <a:prstGeom prst="rect">
                <a:avLst/>
              </a:prstGeom>
              <a:solidFill>
                <a:srgbClr val="92D050"/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2000" b="1" dirty="0">
                    <a:solidFill>
                      <a:schemeClr val="tx1"/>
                    </a:solidFill>
                  </a:rPr>
                  <a:t>x</a:t>
                </a:r>
              </a:p>
            </p:txBody>
          </p:sp>
          <p:sp>
            <p:nvSpPr>
              <p:cNvPr id="65" name="Prostokąt 64"/>
              <p:cNvSpPr/>
              <p:nvPr/>
            </p:nvSpPr>
            <p:spPr bwMode="auto">
              <a:xfrm>
                <a:off x="4499323" y="3069628"/>
                <a:ext cx="360291" cy="358703"/>
              </a:xfrm>
              <a:prstGeom prst="rect">
                <a:avLst/>
              </a:prstGeom>
              <a:solidFill>
                <a:srgbClr val="92D050"/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Prostokąt 65"/>
              <p:cNvSpPr/>
              <p:nvPr/>
            </p:nvSpPr>
            <p:spPr bwMode="auto">
              <a:xfrm>
                <a:off x="3780330" y="3428331"/>
                <a:ext cx="360290" cy="360290"/>
              </a:xfrm>
              <a:prstGeom prst="rect">
                <a:avLst/>
              </a:prstGeom>
              <a:solidFill>
                <a:srgbClr val="92D050"/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Prostokąt 66"/>
              <p:cNvSpPr/>
              <p:nvPr/>
            </p:nvSpPr>
            <p:spPr bwMode="auto">
              <a:xfrm>
                <a:off x="4140620" y="3428331"/>
                <a:ext cx="358703" cy="360290"/>
              </a:xfrm>
              <a:prstGeom prst="rect">
                <a:avLst/>
              </a:prstGeom>
              <a:solidFill>
                <a:srgbClr val="92D050"/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Prostokąt 67"/>
              <p:cNvSpPr/>
              <p:nvPr/>
            </p:nvSpPr>
            <p:spPr bwMode="auto">
              <a:xfrm>
                <a:off x="4499323" y="3428331"/>
                <a:ext cx="360291" cy="360290"/>
              </a:xfrm>
              <a:prstGeom prst="rect">
                <a:avLst/>
              </a:prstGeom>
              <a:solidFill>
                <a:srgbClr val="92D050"/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9" name="Objaśnienie prostokątne 68"/>
          <p:cNvSpPr/>
          <p:nvPr/>
        </p:nvSpPr>
        <p:spPr bwMode="auto">
          <a:xfrm>
            <a:off x="4500563" y="5876925"/>
            <a:ext cx="3311525" cy="360363"/>
          </a:xfrm>
          <a:prstGeom prst="wedgeRectCallout">
            <a:avLst>
              <a:gd name="adj1" fmla="val -37840"/>
              <a:gd name="adj2" fmla="val -179971"/>
            </a:avLst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800" dirty="0">
                <a:solidFill>
                  <a:schemeClr val="tx1"/>
                </a:solidFill>
              </a:rPr>
              <a:t>Samples unknown to the decoder!</a:t>
            </a:r>
          </a:p>
        </p:txBody>
      </p:sp>
      <p:sp>
        <p:nvSpPr>
          <p:cNvPr id="70" name="pole tekstowe 69"/>
          <p:cNvSpPr txBox="1"/>
          <p:nvPr/>
        </p:nvSpPr>
        <p:spPr>
          <a:xfrm>
            <a:off x="200025" y="1196975"/>
            <a:ext cx="4535488" cy="1006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00050" lvl="1" indent="-285750"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Calibri" pitchFamily="34" charset="0"/>
              </a:rPr>
              <a:t>Probabilities for symbols depend not only on their frequencies, but also on the neighborhood (</a:t>
            </a:r>
            <a:r>
              <a:rPr lang="en-US" sz="2000" b="1">
                <a:solidFill>
                  <a:schemeClr val="tx1"/>
                </a:solidFill>
                <a:latin typeface="Calibri" pitchFamily="34" charset="0"/>
              </a:rPr>
              <a:t>context</a:t>
            </a:r>
            <a:r>
              <a:rPr lang="en-US" sz="2000">
                <a:solidFill>
                  <a:schemeClr val="tx1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71" name="pole tekstowe 70"/>
          <p:cNvSpPr txBox="1"/>
          <p:nvPr/>
        </p:nvSpPr>
        <p:spPr>
          <a:xfrm>
            <a:off x="5435600" y="1012825"/>
            <a:ext cx="26400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chemeClr val="tx1"/>
                </a:solidFill>
                <a:latin typeface="+mn-lt"/>
              </a:rPr>
              <a:t>Scanline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traversal order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ole tekstowe 144"/>
          <p:cNvSpPr txBox="1"/>
          <p:nvPr/>
        </p:nvSpPr>
        <p:spPr>
          <a:xfrm rot="5400000">
            <a:off x="4434681" y="5439570"/>
            <a:ext cx="714375" cy="10144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tx1"/>
                </a:solidFill>
                <a:latin typeface="+mn-lt"/>
              </a:rPr>
              <a:t>…</a:t>
            </a:r>
          </a:p>
        </p:txBody>
      </p:sp>
      <p:grpSp>
        <p:nvGrpSpPr>
          <p:cNvPr id="62466" name="Grupa 143"/>
          <p:cNvGrpSpPr>
            <a:grpSpLocks/>
          </p:cNvGrpSpPr>
          <p:nvPr/>
        </p:nvGrpSpPr>
        <p:grpSpPr bwMode="auto">
          <a:xfrm>
            <a:off x="2339975" y="2276475"/>
            <a:ext cx="4313238" cy="3233738"/>
            <a:chOff x="2339752" y="2276872"/>
            <a:chExt cx="4313420" cy="3233300"/>
          </a:xfrm>
        </p:grpSpPr>
        <p:sp>
          <p:nvSpPr>
            <p:cNvPr id="4" name="Prostokąt 3"/>
            <p:cNvSpPr/>
            <p:nvPr/>
          </p:nvSpPr>
          <p:spPr bwMode="auto">
            <a:xfrm>
              <a:off x="2339752" y="2276872"/>
              <a:ext cx="536598" cy="53650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" name="Prostokąt 4"/>
            <p:cNvSpPr/>
            <p:nvPr/>
          </p:nvSpPr>
          <p:spPr bwMode="auto">
            <a:xfrm>
              <a:off x="2876350" y="2276872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" name="Prostokąt 5"/>
            <p:cNvSpPr/>
            <p:nvPr/>
          </p:nvSpPr>
          <p:spPr bwMode="auto">
            <a:xfrm>
              <a:off x="2339752" y="2813374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" name="Prostokąt 6"/>
            <p:cNvSpPr/>
            <p:nvPr/>
          </p:nvSpPr>
          <p:spPr bwMode="auto">
            <a:xfrm>
              <a:off x="2876350" y="2813374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99" name="Prostokąt 98"/>
            <p:cNvSpPr/>
            <p:nvPr/>
          </p:nvSpPr>
          <p:spPr bwMode="auto">
            <a:xfrm>
              <a:off x="3419298" y="2276872"/>
              <a:ext cx="536598" cy="53650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01" name="Prostokąt 100"/>
            <p:cNvSpPr/>
            <p:nvPr/>
          </p:nvSpPr>
          <p:spPr bwMode="auto">
            <a:xfrm>
              <a:off x="3955895" y="2276872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2" name="Prostokąt 101"/>
            <p:cNvSpPr/>
            <p:nvPr/>
          </p:nvSpPr>
          <p:spPr bwMode="auto">
            <a:xfrm>
              <a:off x="3419298" y="2813374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3" name="Prostokąt 102"/>
            <p:cNvSpPr/>
            <p:nvPr/>
          </p:nvSpPr>
          <p:spPr bwMode="auto">
            <a:xfrm>
              <a:off x="3955895" y="2813374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4" name="Prostokąt 103"/>
            <p:cNvSpPr/>
            <p:nvPr/>
          </p:nvSpPr>
          <p:spPr bwMode="auto">
            <a:xfrm>
              <a:off x="4500431" y="2276872"/>
              <a:ext cx="536598" cy="53650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05" name="Prostokąt 104"/>
            <p:cNvSpPr/>
            <p:nvPr/>
          </p:nvSpPr>
          <p:spPr bwMode="auto">
            <a:xfrm>
              <a:off x="5037029" y="2276872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6" name="Prostokąt 105"/>
            <p:cNvSpPr/>
            <p:nvPr/>
          </p:nvSpPr>
          <p:spPr bwMode="auto">
            <a:xfrm>
              <a:off x="4500431" y="2813374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7" name="Prostokąt 106"/>
            <p:cNvSpPr/>
            <p:nvPr/>
          </p:nvSpPr>
          <p:spPr bwMode="auto">
            <a:xfrm>
              <a:off x="5037029" y="2813374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8" name="Prostokąt 107"/>
            <p:cNvSpPr/>
            <p:nvPr/>
          </p:nvSpPr>
          <p:spPr bwMode="auto">
            <a:xfrm>
              <a:off x="5579977" y="2276872"/>
              <a:ext cx="536598" cy="53650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09" name="Prostokąt 108"/>
            <p:cNvSpPr/>
            <p:nvPr/>
          </p:nvSpPr>
          <p:spPr bwMode="auto">
            <a:xfrm>
              <a:off x="6116574" y="2276872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0" name="Prostokąt 109"/>
            <p:cNvSpPr/>
            <p:nvPr/>
          </p:nvSpPr>
          <p:spPr bwMode="auto">
            <a:xfrm>
              <a:off x="5579977" y="2813374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1" name="Prostokąt 110"/>
            <p:cNvSpPr/>
            <p:nvPr/>
          </p:nvSpPr>
          <p:spPr bwMode="auto">
            <a:xfrm>
              <a:off x="6116574" y="2813374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2" name="Prostokąt 111"/>
            <p:cNvSpPr/>
            <p:nvPr/>
          </p:nvSpPr>
          <p:spPr bwMode="auto">
            <a:xfrm>
              <a:off x="2339752" y="3356226"/>
              <a:ext cx="536598" cy="53809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13" name="Prostokąt 112"/>
            <p:cNvSpPr/>
            <p:nvPr/>
          </p:nvSpPr>
          <p:spPr bwMode="auto">
            <a:xfrm>
              <a:off x="2876350" y="3356226"/>
              <a:ext cx="536598" cy="5380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4" name="Prostokąt 113"/>
            <p:cNvSpPr/>
            <p:nvPr/>
          </p:nvSpPr>
          <p:spPr bwMode="auto">
            <a:xfrm>
              <a:off x="2339752" y="3894316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5" name="Prostokąt 114"/>
            <p:cNvSpPr/>
            <p:nvPr/>
          </p:nvSpPr>
          <p:spPr bwMode="auto">
            <a:xfrm>
              <a:off x="2876350" y="3894316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6" name="Prostokąt 115"/>
            <p:cNvSpPr/>
            <p:nvPr/>
          </p:nvSpPr>
          <p:spPr bwMode="auto">
            <a:xfrm>
              <a:off x="3419298" y="3356226"/>
              <a:ext cx="536598" cy="53809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17" name="Prostokąt 116"/>
            <p:cNvSpPr/>
            <p:nvPr/>
          </p:nvSpPr>
          <p:spPr bwMode="auto">
            <a:xfrm>
              <a:off x="3955895" y="3356226"/>
              <a:ext cx="536598" cy="5380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8" name="Prostokąt 117"/>
            <p:cNvSpPr/>
            <p:nvPr/>
          </p:nvSpPr>
          <p:spPr bwMode="auto">
            <a:xfrm>
              <a:off x="3419298" y="3894316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9" name="Prostokąt 118"/>
            <p:cNvSpPr/>
            <p:nvPr/>
          </p:nvSpPr>
          <p:spPr bwMode="auto">
            <a:xfrm>
              <a:off x="3955895" y="3894316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20" name="Prostokąt 119"/>
            <p:cNvSpPr/>
            <p:nvPr/>
          </p:nvSpPr>
          <p:spPr bwMode="auto">
            <a:xfrm>
              <a:off x="4500431" y="3356226"/>
              <a:ext cx="536598" cy="53809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1" name="Prostokąt 120"/>
            <p:cNvSpPr/>
            <p:nvPr/>
          </p:nvSpPr>
          <p:spPr bwMode="auto">
            <a:xfrm>
              <a:off x="5037029" y="3356226"/>
              <a:ext cx="536598" cy="5380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22" name="Prostokąt 121"/>
            <p:cNvSpPr/>
            <p:nvPr/>
          </p:nvSpPr>
          <p:spPr bwMode="auto">
            <a:xfrm>
              <a:off x="4500431" y="3894316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23" name="Prostokąt 122"/>
            <p:cNvSpPr/>
            <p:nvPr/>
          </p:nvSpPr>
          <p:spPr bwMode="auto">
            <a:xfrm>
              <a:off x="5037029" y="3894316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24" name="Prostokąt 123"/>
            <p:cNvSpPr/>
            <p:nvPr/>
          </p:nvSpPr>
          <p:spPr bwMode="auto">
            <a:xfrm>
              <a:off x="5579977" y="3356226"/>
              <a:ext cx="536598" cy="53809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5" name="Prostokąt 124"/>
            <p:cNvSpPr/>
            <p:nvPr/>
          </p:nvSpPr>
          <p:spPr bwMode="auto">
            <a:xfrm>
              <a:off x="6116574" y="3356226"/>
              <a:ext cx="536598" cy="5380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26" name="Prostokąt 125"/>
            <p:cNvSpPr/>
            <p:nvPr/>
          </p:nvSpPr>
          <p:spPr bwMode="auto">
            <a:xfrm>
              <a:off x="5579977" y="3894316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27" name="Prostokąt 126"/>
            <p:cNvSpPr/>
            <p:nvPr/>
          </p:nvSpPr>
          <p:spPr bwMode="auto">
            <a:xfrm>
              <a:off x="6116574" y="3894316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28" name="Prostokąt 127"/>
            <p:cNvSpPr/>
            <p:nvPr/>
          </p:nvSpPr>
          <p:spPr bwMode="auto">
            <a:xfrm>
              <a:off x="2339752" y="4437167"/>
              <a:ext cx="536598" cy="53650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9" name="Prostokąt 128"/>
            <p:cNvSpPr/>
            <p:nvPr/>
          </p:nvSpPr>
          <p:spPr bwMode="auto">
            <a:xfrm>
              <a:off x="2876350" y="4437167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30" name="Prostokąt 129"/>
            <p:cNvSpPr/>
            <p:nvPr/>
          </p:nvSpPr>
          <p:spPr bwMode="auto">
            <a:xfrm>
              <a:off x="2339752" y="4973670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31" name="Prostokąt 130"/>
            <p:cNvSpPr/>
            <p:nvPr/>
          </p:nvSpPr>
          <p:spPr bwMode="auto">
            <a:xfrm>
              <a:off x="2876350" y="4973670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32" name="Prostokąt 131"/>
            <p:cNvSpPr/>
            <p:nvPr/>
          </p:nvSpPr>
          <p:spPr bwMode="auto">
            <a:xfrm>
              <a:off x="3419298" y="4437167"/>
              <a:ext cx="536598" cy="53650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33" name="Prostokąt 132"/>
            <p:cNvSpPr/>
            <p:nvPr/>
          </p:nvSpPr>
          <p:spPr bwMode="auto">
            <a:xfrm>
              <a:off x="3955895" y="4437167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34" name="Prostokąt 133"/>
            <p:cNvSpPr/>
            <p:nvPr/>
          </p:nvSpPr>
          <p:spPr bwMode="auto">
            <a:xfrm>
              <a:off x="3419298" y="4973670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35" name="Prostokąt 134"/>
            <p:cNvSpPr/>
            <p:nvPr/>
          </p:nvSpPr>
          <p:spPr bwMode="auto">
            <a:xfrm>
              <a:off x="3955895" y="4973670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36" name="Prostokąt 135"/>
            <p:cNvSpPr/>
            <p:nvPr/>
          </p:nvSpPr>
          <p:spPr bwMode="auto">
            <a:xfrm>
              <a:off x="4500431" y="4437167"/>
              <a:ext cx="536598" cy="53650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37" name="Prostokąt 136"/>
            <p:cNvSpPr/>
            <p:nvPr/>
          </p:nvSpPr>
          <p:spPr bwMode="auto">
            <a:xfrm>
              <a:off x="5037029" y="4437167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38" name="Prostokąt 137"/>
            <p:cNvSpPr/>
            <p:nvPr/>
          </p:nvSpPr>
          <p:spPr bwMode="auto">
            <a:xfrm>
              <a:off x="4500431" y="4973670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39" name="Prostokąt 138"/>
            <p:cNvSpPr/>
            <p:nvPr/>
          </p:nvSpPr>
          <p:spPr bwMode="auto">
            <a:xfrm>
              <a:off x="5037029" y="4973670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40" name="Prostokąt 139"/>
            <p:cNvSpPr/>
            <p:nvPr/>
          </p:nvSpPr>
          <p:spPr bwMode="auto">
            <a:xfrm>
              <a:off x="5579977" y="4437167"/>
              <a:ext cx="536598" cy="53650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41" name="Prostokąt 140"/>
            <p:cNvSpPr/>
            <p:nvPr/>
          </p:nvSpPr>
          <p:spPr bwMode="auto">
            <a:xfrm>
              <a:off x="6116574" y="4437167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42" name="Prostokąt 141"/>
            <p:cNvSpPr/>
            <p:nvPr/>
          </p:nvSpPr>
          <p:spPr bwMode="auto">
            <a:xfrm>
              <a:off x="5579977" y="4973670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43" name="Prostokąt 142"/>
            <p:cNvSpPr/>
            <p:nvPr/>
          </p:nvSpPr>
          <p:spPr bwMode="auto">
            <a:xfrm>
              <a:off x="6116574" y="4973670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00" name="pole tekstowe 99"/>
          <p:cNvSpPr txBox="1"/>
          <p:nvPr/>
        </p:nvSpPr>
        <p:spPr>
          <a:xfrm>
            <a:off x="6732588" y="3141663"/>
            <a:ext cx="714375" cy="10144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tx1"/>
                </a:solidFill>
                <a:latin typeface="+mn-lt"/>
              </a:rPr>
              <a:t>…</a:t>
            </a:r>
          </a:p>
        </p:txBody>
      </p:sp>
      <p:sp>
        <p:nvSpPr>
          <p:cNvPr id="62468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Binary edge image coding (edge topology)</a:t>
            </a:r>
            <a:endParaRPr lang="en-US" sz="3200" dirty="0" smtClean="0"/>
          </a:p>
        </p:txBody>
      </p:sp>
      <p:sp>
        <p:nvSpPr>
          <p:cNvPr id="40" name="pole tekstowe 39"/>
          <p:cNvSpPr txBox="1"/>
          <p:nvPr/>
        </p:nvSpPr>
        <p:spPr>
          <a:xfrm>
            <a:off x="1619250" y="1196975"/>
            <a:ext cx="573563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 Progressive encoding – pass 0/3</a:t>
            </a:r>
          </a:p>
        </p:txBody>
      </p:sp>
      <p:sp>
        <p:nvSpPr>
          <p:cNvPr id="85" name="Prostokąt 84"/>
          <p:cNvSpPr/>
          <p:nvPr/>
        </p:nvSpPr>
        <p:spPr bwMode="auto">
          <a:xfrm>
            <a:off x="1835150" y="1916113"/>
            <a:ext cx="5616575" cy="4078287"/>
          </a:xfrm>
          <a:prstGeom prst="rect">
            <a:avLst/>
          </a:prstGeom>
          <a:solidFill>
            <a:schemeClr val="lt1">
              <a:alpha val="6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62471" name="Grupa 95"/>
          <p:cNvGrpSpPr>
            <a:grpSpLocks/>
          </p:cNvGrpSpPr>
          <p:nvPr/>
        </p:nvGrpSpPr>
        <p:grpSpPr bwMode="auto">
          <a:xfrm>
            <a:off x="2465388" y="2393950"/>
            <a:ext cx="2682875" cy="2682875"/>
            <a:chOff x="1835696" y="4581128"/>
            <a:chExt cx="1800200" cy="1800200"/>
          </a:xfrm>
        </p:grpSpPr>
        <p:sp>
          <p:nvSpPr>
            <p:cNvPr id="87" name="Prostokąt 86"/>
            <p:cNvSpPr/>
            <p:nvPr/>
          </p:nvSpPr>
          <p:spPr bwMode="auto">
            <a:xfrm>
              <a:off x="1835696" y="4581128"/>
              <a:ext cx="360040" cy="36004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8" name="Prostokąt 87"/>
            <p:cNvSpPr/>
            <p:nvPr/>
          </p:nvSpPr>
          <p:spPr bwMode="auto">
            <a:xfrm>
              <a:off x="2555776" y="4581128"/>
              <a:ext cx="360040" cy="36004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9" name="Prostokąt 88"/>
            <p:cNvSpPr/>
            <p:nvPr/>
          </p:nvSpPr>
          <p:spPr bwMode="auto">
            <a:xfrm>
              <a:off x="3275856" y="4581128"/>
              <a:ext cx="360040" cy="36004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0" name="Prostokąt 89"/>
            <p:cNvSpPr/>
            <p:nvPr/>
          </p:nvSpPr>
          <p:spPr bwMode="auto">
            <a:xfrm>
              <a:off x="1835696" y="5301208"/>
              <a:ext cx="360040" cy="36004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1" name="Prostokąt 90"/>
            <p:cNvSpPr/>
            <p:nvPr/>
          </p:nvSpPr>
          <p:spPr bwMode="auto">
            <a:xfrm>
              <a:off x="2555776" y="5301208"/>
              <a:ext cx="360040" cy="360040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2000" b="1" dirty="0">
                  <a:solidFill>
                    <a:schemeClr val="tx1"/>
                  </a:solidFill>
                </a:rPr>
                <a:t>x</a:t>
              </a:r>
            </a:p>
          </p:txBody>
        </p:sp>
        <p:sp>
          <p:nvSpPr>
            <p:cNvPr id="92" name="Prostokąt 91"/>
            <p:cNvSpPr/>
            <p:nvPr/>
          </p:nvSpPr>
          <p:spPr bwMode="auto">
            <a:xfrm>
              <a:off x="3275856" y="5301208"/>
              <a:ext cx="360040" cy="360040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93" name="Prostokąt 92"/>
            <p:cNvSpPr/>
            <p:nvPr/>
          </p:nvSpPr>
          <p:spPr bwMode="auto">
            <a:xfrm>
              <a:off x="2555776" y="6021288"/>
              <a:ext cx="360040" cy="360040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94" name="Prostokąt 93"/>
            <p:cNvSpPr/>
            <p:nvPr/>
          </p:nvSpPr>
          <p:spPr bwMode="auto">
            <a:xfrm>
              <a:off x="1835696" y="6021288"/>
              <a:ext cx="360040" cy="360040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95" name="Prostokąt 94"/>
            <p:cNvSpPr/>
            <p:nvPr/>
          </p:nvSpPr>
          <p:spPr bwMode="auto">
            <a:xfrm>
              <a:off x="3275856" y="6021288"/>
              <a:ext cx="360040" cy="360040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97" name="Objaśnienie prostokątne 96"/>
          <p:cNvSpPr/>
          <p:nvPr/>
        </p:nvSpPr>
        <p:spPr bwMode="auto">
          <a:xfrm>
            <a:off x="2339975" y="5876925"/>
            <a:ext cx="4464050" cy="360363"/>
          </a:xfrm>
          <a:prstGeom prst="wedgeRectCallout">
            <a:avLst>
              <a:gd name="adj1" fmla="val 6178"/>
              <a:gd name="adj2" fmla="val -349925"/>
            </a:avLst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800" dirty="0">
                <a:solidFill>
                  <a:schemeClr val="tx1"/>
                </a:solidFill>
              </a:rPr>
              <a:t>Samples taken from current frame prediction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89" name="Grupa 164"/>
          <p:cNvGrpSpPr>
            <a:grpSpLocks/>
          </p:cNvGrpSpPr>
          <p:nvPr/>
        </p:nvGrpSpPr>
        <p:grpSpPr bwMode="auto">
          <a:xfrm>
            <a:off x="2339975" y="2276475"/>
            <a:ext cx="4313238" cy="3240088"/>
            <a:chOff x="2339752" y="2276872"/>
            <a:chExt cx="4313420" cy="3240360"/>
          </a:xfrm>
        </p:grpSpPr>
        <p:sp>
          <p:nvSpPr>
            <p:cNvPr id="4" name="Prostokąt 3"/>
            <p:cNvSpPr/>
            <p:nvPr/>
          </p:nvSpPr>
          <p:spPr bwMode="auto">
            <a:xfrm>
              <a:off x="2339752" y="2278460"/>
              <a:ext cx="536598" cy="53662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" name="Prostokąt 4"/>
            <p:cNvSpPr/>
            <p:nvPr/>
          </p:nvSpPr>
          <p:spPr bwMode="auto">
            <a:xfrm>
              <a:off x="2876350" y="2278460"/>
              <a:ext cx="536598" cy="5366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" name="Prostokąt 5"/>
            <p:cNvSpPr/>
            <p:nvPr/>
          </p:nvSpPr>
          <p:spPr bwMode="auto">
            <a:xfrm>
              <a:off x="2339752" y="2815080"/>
              <a:ext cx="536598" cy="5366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" name="Prostokąt 6"/>
            <p:cNvSpPr/>
            <p:nvPr/>
          </p:nvSpPr>
          <p:spPr bwMode="auto">
            <a:xfrm>
              <a:off x="2876350" y="2815080"/>
              <a:ext cx="536598" cy="536620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6" name="Prostokąt 65"/>
            <p:cNvSpPr/>
            <p:nvPr/>
          </p:nvSpPr>
          <p:spPr bwMode="auto">
            <a:xfrm>
              <a:off x="3419298" y="2276872"/>
              <a:ext cx="536598" cy="53662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7" name="Prostokąt 66"/>
            <p:cNvSpPr/>
            <p:nvPr/>
          </p:nvSpPr>
          <p:spPr bwMode="auto">
            <a:xfrm>
              <a:off x="3955895" y="2276872"/>
              <a:ext cx="536598" cy="5366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8" name="Prostokąt 67"/>
            <p:cNvSpPr/>
            <p:nvPr/>
          </p:nvSpPr>
          <p:spPr bwMode="auto">
            <a:xfrm>
              <a:off x="3419298" y="2813492"/>
              <a:ext cx="536598" cy="5366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9" name="Prostokąt 68"/>
            <p:cNvSpPr/>
            <p:nvPr/>
          </p:nvSpPr>
          <p:spPr bwMode="auto">
            <a:xfrm>
              <a:off x="3955895" y="2813492"/>
              <a:ext cx="536598" cy="536620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0" name="Prostokąt 69"/>
            <p:cNvSpPr/>
            <p:nvPr/>
          </p:nvSpPr>
          <p:spPr bwMode="auto">
            <a:xfrm>
              <a:off x="4500431" y="2276872"/>
              <a:ext cx="536598" cy="53662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1" name="Prostokąt 70"/>
            <p:cNvSpPr/>
            <p:nvPr/>
          </p:nvSpPr>
          <p:spPr bwMode="auto">
            <a:xfrm>
              <a:off x="5037029" y="2276872"/>
              <a:ext cx="536598" cy="5366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2" name="Prostokąt 71"/>
            <p:cNvSpPr/>
            <p:nvPr/>
          </p:nvSpPr>
          <p:spPr bwMode="auto">
            <a:xfrm>
              <a:off x="4500431" y="2813492"/>
              <a:ext cx="536598" cy="5366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3" name="Prostokąt 72"/>
            <p:cNvSpPr/>
            <p:nvPr/>
          </p:nvSpPr>
          <p:spPr bwMode="auto">
            <a:xfrm>
              <a:off x="5037029" y="2813492"/>
              <a:ext cx="536598" cy="536620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4" name="Prostokąt 73"/>
            <p:cNvSpPr/>
            <p:nvPr/>
          </p:nvSpPr>
          <p:spPr bwMode="auto">
            <a:xfrm>
              <a:off x="5579977" y="2276872"/>
              <a:ext cx="536598" cy="53662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5" name="Prostokąt 74"/>
            <p:cNvSpPr/>
            <p:nvPr/>
          </p:nvSpPr>
          <p:spPr bwMode="auto">
            <a:xfrm>
              <a:off x="6116574" y="2276872"/>
              <a:ext cx="536598" cy="5366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6" name="Prostokąt 75"/>
            <p:cNvSpPr/>
            <p:nvPr/>
          </p:nvSpPr>
          <p:spPr bwMode="auto">
            <a:xfrm>
              <a:off x="5579977" y="2813492"/>
              <a:ext cx="536598" cy="5366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7" name="Prostokąt 76"/>
            <p:cNvSpPr/>
            <p:nvPr/>
          </p:nvSpPr>
          <p:spPr bwMode="auto">
            <a:xfrm>
              <a:off x="6116574" y="2813492"/>
              <a:ext cx="536598" cy="536620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8" name="Prostokąt 77"/>
            <p:cNvSpPr/>
            <p:nvPr/>
          </p:nvSpPr>
          <p:spPr bwMode="auto">
            <a:xfrm>
              <a:off x="2339752" y="3359638"/>
              <a:ext cx="536598" cy="535033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9" name="Prostokąt 78"/>
            <p:cNvSpPr/>
            <p:nvPr/>
          </p:nvSpPr>
          <p:spPr bwMode="auto">
            <a:xfrm>
              <a:off x="2876350" y="3359638"/>
              <a:ext cx="536598" cy="53503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0" name="Prostokąt 79"/>
            <p:cNvSpPr/>
            <p:nvPr/>
          </p:nvSpPr>
          <p:spPr bwMode="auto">
            <a:xfrm>
              <a:off x="2339752" y="3894671"/>
              <a:ext cx="536598" cy="5366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1" name="Prostokąt 80"/>
            <p:cNvSpPr/>
            <p:nvPr/>
          </p:nvSpPr>
          <p:spPr bwMode="auto">
            <a:xfrm>
              <a:off x="2876350" y="3894671"/>
              <a:ext cx="536598" cy="536620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2" name="Prostokąt 81"/>
            <p:cNvSpPr/>
            <p:nvPr/>
          </p:nvSpPr>
          <p:spPr bwMode="auto">
            <a:xfrm>
              <a:off x="3419298" y="3356463"/>
              <a:ext cx="536598" cy="53662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3" name="Prostokąt 82"/>
            <p:cNvSpPr/>
            <p:nvPr/>
          </p:nvSpPr>
          <p:spPr bwMode="auto">
            <a:xfrm>
              <a:off x="3955895" y="3356463"/>
              <a:ext cx="536598" cy="5366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4" name="Prostokąt 83"/>
            <p:cNvSpPr/>
            <p:nvPr/>
          </p:nvSpPr>
          <p:spPr bwMode="auto">
            <a:xfrm>
              <a:off x="3419298" y="3893083"/>
              <a:ext cx="536598" cy="5366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97" name="Prostokąt 96"/>
            <p:cNvSpPr/>
            <p:nvPr/>
          </p:nvSpPr>
          <p:spPr bwMode="auto">
            <a:xfrm>
              <a:off x="3955895" y="3893083"/>
              <a:ext cx="536598" cy="536620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40" name="Prostokąt 139"/>
            <p:cNvSpPr/>
            <p:nvPr/>
          </p:nvSpPr>
          <p:spPr bwMode="auto">
            <a:xfrm>
              <a:off x="4500431" y="3356463"/>
              <a:ext cx="536598" cy="53662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42" name="Prostokąt 141"/>
            <p:cNvSpPr/>
            <p:nvPr/>
          </p:nvSpPr>
          <p:spPr bwMode="auto">
            <a:xfrm>
              <a:off x="5037029" y="3356463"/>
              <a:ext cx="535010" cy="5366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43" name="Prostokąt 142"/>
            <p:cNvSpPr/>
            <p:nvPr/>
          </p:nvSpPr>
          <p:spPr bwMode="auto">
            <a:xfrm>
              <a:off x="4500431" y="3893083"/>
              <a:ext cx="536598" cy="5366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44" name="Prostokąt 143"/>
            <p:cNvSpPr/>
            <p:nvPr/>
          </p:nvSpPr>
          <p:spPr bwMode="auto">
            <a:xfrm>
              <a:off x="5037029" y="3893083"/>
              <a:ext cx="535010" cy="536620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45" name="Prostokąt 144"/>
            <p:cNvSpPr/>
            <p:nvPr/>
          </p:nvSpPr>
          <p:spPr bwMode="auto">
            <a:xfrm>
              <a:off x="5579977" y="3356463"/>
              <a:ext cx="536598" cy="53662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46" name="Prostokąt 145"/>
            <p:cNvSpPr/>
            <p:nvPr/>
          </p:nvSpPr>
          <p:spPr bwMode="auto">
            <a:xfrm>
              <a:off x="6116574" y="3356463"/>
              <a:ext cx="536598" cy="5366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47" name="Prostokąt 146"/>
            <p:cNvSpPr/>
            <p:nvPr/>
          </p:nvSpPr>
          <p:spPr bwMode="auto">
            <a:xfrm>
              <a:off x="5579977" y="3893083"/>
              <a:ext cx="536598" cy="5366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48" name="Prostokąt 147"/>
            <p:cNvSpPr/>
            <p:nvPr/>
          </p:nvSpPr>
          <p:spPr bwMode="auto">
            <a:xfrm>
              <a:off x="6116574" y="3893083"/>
              <a:ext cx="536598" cy="536620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49" name="Prostokąt 148"/>
            <p:cNvSpPr/>
            <p:nvPr/>
          </p:nvSpPr>
          <p:spPr bwMode="auto">
            <a:xfrm>
              <a:off x="2339752" y="4443992"/>
              <a:ext cx="536598" cy="53662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50" name="Prostokąt 149"/>
            <p:cNvSpPr/>
            <p:nvPr/>
          </p:nvSpPr>
          <p:spPr bwMode="auto">
            <a:xfrm>
              <a:off x="2876350" y="4443992"/>
              <a:ext cx="536598" cy="5366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51" name="Prostokąt 150"/>
            <p:cNvSpPr/>
            <p:nvPr/>
          </p:nvSpPr>
          <p:spPr bwMode="auto">
            <a:xfrm>
              <a:off x="2339752" y="4980612"/>
              <a:ext cx="536598" cy="5366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52" name="Prostokąt 151"/>
            <p:cNvSpPr/>
            <p:nvPr/>
          </p:nvSpPr>
          <p:spPr bwMode="auto">
            <a:xfrm>
              <a:off x="2876350" y="4980612"/>
              <a:ext cx="536598" cy="536620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53" name="Prostokąt 152"/>
            <p:cNvSpPr/>
            <p:nvPr/>
          </p:nvSpPr>
          <p:spPr bwMode="auto">
            <a:xfrm>
              <a:off x="3419298" y="4442404"/>
              <a:ext cx="536598" cy="53662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54" name="Prostokąt 153"/>
            <p:cNvSpPr/>
            <p:nvPr/>
          </p:nvSpPr>
          <p:spPr bwMode="auto">
            <a:xfrm>
              <a:off x="3955895" y="4442404"/>
              <a:ext cx="536598" cy="5366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55" name="Prostokąt 154"/>
            <p:cNvSpPr/>
            <p:nvPr/>
          </p:nvSpPr>
          <p:spPr bwMode="auto">
            <a:xfrm>
              <a:off x="3419298" y="4979024"/>
              <a:ext cx="536598" cy="5366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56" name="Prostokąt 155"/>
            <p:cNvSpPr/>
            <p:nvPr/>
          </p:nvSpPr>
          <p:spPr bwMode="auto">
            <a:xfrm>
              <a:off x="3955895" y="4979024"/>
              <a:ext cx="536598" cy="536620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57" name="Prostokąt 156"/>
            <p:cNvSpPr/>
            <p:nvPr/>
          </p:nvSpPr>
          <p:spPr bwMode="auto">
            <a:xfrm>
              <a:off x="4500431" y="4442404"/>
              <a:ext cx="536598" cy="53662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58" name="Prostokąt 157"/>
            <p:cNvSpPr/>
            <p:nvPr/>
          </p:nvSpPr>
          <p:spPr bwMode="auto">
            <a:xfrm>
              <a:off x="5037029" y="4442404"/>
              <a:ext cx="535010" cy="5366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59" name="Prostokąt 158"/>
            <p:cNvSpPr/>
            <p:nvPr/>
          </p:nvSpPr>
          <p:spPr bwMode="auto">
            <a:xfrm>
              <a:off x="4500431" y="4979024"/>
              <a:ext cx="536598" cy="5366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60" name="Prostokąt 159"/>
            <p:cNvSpPr/>
            <p:nvPr/>
          </p:nvSpPr>
          <p:spPr bwMode="auto">
            <a:xfrm>
              <a:off x="5037029" y="4979024"/>
              <a:ext cx="535010" cy="536620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61" name="Prostokąt 160"/>
            <p:cNvSpPr/>
            <p:nvPr/>
          </p:nvSpPr>
          <p:spPr bwMode="auto">
            <a:xfrm>
              <a:off x="5579977" y="4442404"/>
              <a:ext cx="536598" cy="53662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2" name="Prostokąt 161"/>
            <p:cNvSpPr/>
            <p:nvPr/>
          </p:nvSpPr>
          <p:spPr bwMode="auto">
            <a:xfrm>
              <a:off x="6116574" y="4442404"/>
              <a:ext cx="536598" cy="5366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63" name="Prostokąt 162"/>
            <p:cNvSpPr/>
            <p:nvPr/>
          </p:nvSpPr>
          <p:spPr bwMode="auto">
            <a:xfrm>
              <a:off x="5579977" y="4979024"/>
              <a:ext cx="536598" cy="5366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64" name="Prostokąt 163"/>
            <p:cNvSpPr/>
            <p:nvPr/>
          </p:nvSpPr>
          <p:spPr bwMode="auto">
            <a:xfrm>
              <a:off x="6116574" y="4979024"/>
              <a:ext cx="536598" cy="536620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65" name="pole tekstowe 64"/>
          <p:cNvSpPr txBox="1"/>
          <p:nvPr/>
        </p:nvSpPr>
        <p:spPr>
          <a:xfrm>
            <a:off x="6732588" y="3141663"/>
            <a:ext cx="714375" cy="10144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tx1"/>
                </a:solidFill>
                <a:latin typeface="+mn-lt"/>
              </a:rPr>
              <a:t>…</a:t>
            </a:r>
          </a:p>
        </p:txBody>
      </p:sp>
      <p:sp>
        <p:nvSpPr>
          <p:cNvPr id="64" name="pole tekstowe 63"/>
          <p:cNvSpPr txBox="1"/>
          <p:nvPr/>
        </p:nvSpPr>
        <p:spPr>
          <a:xfrm rot="5400000">
            <a:off x="4434681" y="5439570"/>
            <a:ext cx="714375" cy="10144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tx1"/>
                </a:solidFill>
                <a:latin typeface="+mn-lt"/>
              </a:rPr>
              <a:t>…</a:t>
            </a:r>
          </a:p>
        </p:txBody>
      </p:sp>
      <p:sp>
        <p:nvSpPr>
          <p:cNvPr id="63492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Binary edge image coding (edge topology)</a:t>
            </a:r>
            <a:endParaRPr lang="en-US" sz="3200" dirty="0" smtClean="0"/>
          </a:p>
        </p:txBody>
      </p:sp>
      <p:sp>
        <p:nvSpPr>
          <p:cNvPr id="40" name="pole tekstowe 39"/>
          <p:cNvSpPr txBox="1"/>
          <p:nvPr/>
        </p:nvSpPr>
        <p:spPr>
          <a:xfrm>
            <a:off x="1619250" y="1196975"/>
            <a:ext cx="573563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 Progressive encoding – pass 1/3</a:t>
            </a:r>
          </a:p>
        </p:txBody>
      </p:sp>
      <p:sp>
        <p:nvSpPr>
          <p:cNvPr id="85" name="Prostokąt 84"/>
          <p:cNvSpPr/>
          <p:nvPr/>
        </p:nvSpPr>
        <p:spPr bwMode="auto">
          <a:xfrm>
            <a:off x="1403350" y="2133600"/>
            <a:ext cx="6048375" cy="431958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8" name="Grupa 95"/>
          <p:cNvGrpSpPr/>
          <p:nvPr/>
        </p:nvGrpSpPr>
        <p:grpSpPr>
          <a:xfrm>
            <a:off x="2969469" y="2911514"/>
            <a:ext cx="2682651" cy="2148270"/>
            <a:chOff x="1835696" y="4581128"/>
            <a:chExt cx="1800200" cy="1441603"/>
          </a:xfrm>
          <a:solidFill>
            <a:srgbClr val="FFC000"/>
          </a:solidFill>
        </p:grpSpPr>
        <p:sp>
          <p:nvSpPr>
            <p:cNvPr id="87" name="Prostokąt 86"/>
            <p:cNvSpPr/>
            <p:nvPr/>
          </p:nvSpPr>
          <p:spPr bwMode="auto">
            <a:xfrm>
              <a:off x="1835696" y="4581128"/>
              <a:ext cx="360040" cy="360040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8" name="Prostokąt 87"/>
            <p:cNvSpPr/>
            <p:nvPr/>
          </p:nvSpPr>
          <p:spPr bwMode="auto">
            <a:xfrm>
              <a:off x="2555776" y="4581128"/>
              <a:ext cx="360040" cy="360040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9" name="Prostokąt 88"/>
            <p:cNvSpPr/>
            <p:nvPr/>
          </p:nvSpPr>
          <p:spPr bwMode="auto">
            <a:xfrm>
              <a:off x="3275856" y="4581128"/>
              <a:ext cx="360040" cy="360040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0" name="Prostokąt 89"/>
            <p:cNvSpPr/>
            <p:nvPr/>
          </p:nvSpPr>
          <p:spPr bwMode="auto">
            <a:xfrm>
              <a:off x="1835696" y="5301208"/>
              <a:ext cx="360040" cy="360040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1" name="Prostokąt 90"/>
            <p:cNvSpPr/>
            <p:nvPr/>
          </p:nvSpPr>
          <p:spPr bwMode="auto">
            <a:xfrm>
              <a:off x="2555776" y="5301208"/>
              <a:ext cx="360040" cy="360040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2000" b="1" dirty="0">
                  <a:solidFill>
                    <a:schemeClr val="tx1"/>
                  </a:solidFill>
                </a:rPr>
                <a:t>x</a:t>
              </a:r>
            </a:p>
          </p:txBody>
        </p:sp>
        <p:sp>
          <p:nvSpPr>
            <p:cNvPr id="92" name="Prostokąt 91"/>
            <p:cNvSpPr/>
            <p:nvPr/>
          </p:nvSpPr>
          <p:spPr bwMode="auto">
            <a:xfrm>
              <a:off x="2919385" y="4937873"/>
              <a:ext cx="360040" cy="36004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3" name="Prostokąt 92"/>
            <p:cNvSpPr/>
            <p:nvPr/>
          </p:nvSpPr>
          <p:spPr bwMode="auto">
            <a:xfrm>
              <a:off x="2194568" y="4937873"/>
              <a:ext cx="360040" cy="36004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4" name="Prostokąt 93"/>
            <p:cNvSpPr/>
            <p:nvPr/>
          </p:nvSpPr>
          <p:spPr bwMode="auto">
            <a:xfrm>
              <a:off x="2194568" y="5662691"/>
              <a:ext cx="360040" cy="36004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5" name="Prostokąt 94"/>
            <p:cNvSpPr/>
            <p:nvPr/>
          </p:nvSpPr>
          <p:spPr bwMode="auto">
            <a:xfrm>
              <a:off x="2919385" y="5662691"/>
              <a:ext cx="360040" cy="36004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ole tekstowe 85"/>
          <p:cNvSpPr txBox="1"/>
          <p:nvPr/>
        </p:nvSpPr>
        <p:spPr>
          <a:xfrm>
            <a:off x="6732588" y="3141663"/>
            <a:ext cx="714375" cy="10144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tx1"/>
                </a:solidFill>
                <a:latin typeface="+mn-lt"/>
              </a:rPr>
              <a:t>…</a:t>
            </a:r>
          </a:p>
        </p:txBody>
      </p:sp>
      <p:sp>
        <p:nvSpPr>
          <p:cNvPr id="96" name="pole tekstowe 95"/>
          <p:cNvSpPr txBox="1"/>
          <p:nvPr/>
        </p:nvSpPr>
        <p:spPr>
          <a:xfrm rot="5400000">
            <a:off x="4434681" y="5439570"/>
            <a:ext cx="714375" cy="10144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tx1"/>
                </a:solidFill>
                <a:latin typeface="+mn-lt"/>
              </a:rPr>
              <a:t>…</a:t>
            </a:r>
          </a:p>
        </p:txBody>
      </p:sp>
      <p:grpSp>
        <p:nvGrpSpPr>
          <p:cNvPr id="64515" name="Grupa 161"/>
          <p:cNvGrpSpPr>
            <a:grpSpLocks/>
          </p:cNvGrpSpPr>
          <p:nvPr/>
        </p:nvGrpSpPr>
        <p:grpSpPr bwMode="auto">
          <a:xfrm>
            <a:off x="2339975" y="2278063"/>
            <a:ext cx="4313238" cy="3233737"/>
            <a:chOff x="2051720" y="2460422"/>
            <a:chExt cx="4313420" cy="3233300"/>
          </a:xfrm>
        </p:grpSpPr>
        <p:sp>
          <p:nvSpPr>
            <p:cNvPr id="4" name="Prostokąt 3"/>
            <p:cNvSpPr/>
            <p:nvPr/>
          </p:nvSpPr>
          <p:spPr bwMode="auto">
            <a:xfrm>
              <a:off x="2051720" y="2460422"/>
              <a:ext cx="536598" cy="53650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" name="Prostokąt 4"/>
            <p:cNvSpPr/>
            <p:nvPr/>
          </p:nvSpPr>
          <p:spPr bwMode="auto">
            <a:xfrm>
              <a:off x="2588318" y="2460422"/>
              <a:ext cx="536598" cy="536502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" name="Prostokąt 5"/>
            <p:cNvSpPr/>
            <p:nvPr/>
          </p:nvSpPr>
          <p:spPr bwMode="auto">
            <a:xfrm>
              <a:off x="2051720" y="2996924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" name="Prostokąt 6"/>
            <p:cNvSpPr/>
            <p:nvPr/>
          </p:nvSpPr>
          <p:spPr bwMode="auto">
            <a:xfrm>
              <a:off x="2588318" y="2996924"/>
              <a:ext cx="536598" cy="536502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4" name="Prostokąt 63"/>
            <p:cNvSpPr/>
            <p:nvPr/>
          </p:nvSpPr>
          <p:spPr bwMode="auto">
            <a:xfrm>
              <a:off x="3131266" y="2460422"/>
              <a:ext cx="536598" cy="53650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5" name="Prostokąt 64"/>
            <p:cNvSpPr/>
            <p:nvPr/>
          </p:nvSpPr>
          <p:spPr bwMode="auto">
            <a:xfrm>
              <a:off x="3667863" y="2460422"/>
              <a:ext cx="536598" cy="536502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6" name="Prostokąt 65"/>
            <p:cNvSpPr/>
            <p:nvPr/>
          </p:nvSpPr>
          <p:spPr bwMode="auto">
            <a:xfrm>
              <a:off x="3131266" y="2996924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7" name="Prostokąt 66"/>
            <p:cNvSpPr/>
            <p:nvPr/>
          </p:nvSpPr>
          <p:spPr bwMode="auto">
            <a:xfrm>
              <a:off x="3667863" y="2996924"/>
              <a:ext cx="536598" cy="536502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8" name="Prostokąt 67"/>
            <p:cNvSpPr/>
            <p:nvPr/>
          </p:nvSpPr>
          <p:spPr bwMode="auto">
            <a:xfrm>
              <a:off x="4212399" y="2460422"/>
              <a:ext cx="536598" cy="53650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9" name="Prostokąt 68"/>
            <p:cNvSpPr/>
            <p:nvPr/>
          </p:nvSpPr>
          <p:spPr bwMode="auto">
            <a:xfrm>
              <a:off x="4748997" y="2460422"/>
              <a:ext cx="536598" cy="536502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0" name="Prostokąt 69"/>
            <p:cNvSpPr/>
            <p:nvPr/>
          </p:nvSpPr>
          <p:spPr bwMode="auto">
            <a:xfrm>
              <a:off x="4212399" y="2996924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1" name="Prostokąt 70"/>
            <p:cNvSpPr/>
            <p:nvPr/>
          </p:nvSpPr>
          <p:spPr bwMode="auto">
            <a:xfrm>
              <a:off x="4748997" y="2996924"/>
              <a:ext cx="536598" cy="536502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2" name="Prostokąt 71"/>
            <p:cNvSpPr/>
            <p:nvPr/>
          </p:nvSpPr>
          <p:spPr bwMode="auto">
            <a:xfrm>
              <a:off x="5291945" y="2460422"/>
              <a:ext cx="536598" cy="53650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3" name="Prostokąt 72"/>
            <p:cNvSpPr/>
            <p:nvPr/>
          </p:nvSpPr>
          <p:spPr bwMode="auto">
            <a:xfrm>
              <a:off x="5828542" y="2460422"/>
              <a:ext cx="536598" cy="536502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4" name="Prostokąt 73"/>
            <p:cNvSpPr/>
            <p:nvPr/>
          </p:nvSpPr>
          <p:spPr bwMode="auto">
            <a:xfrm>
              <a:off x="5291945" y="2996924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5" name="Prostokąt 74"/>
            <p:cNvSpPr/>
            <p:nvPr/>
          </p:nvSpPr>
          <p:spPr bwMode="auto">
            <a:xfrm>
              <a:off x="5828542" y="2996924"/>
              <a:ext cx="536598" cy="536502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6" name="Prostokąt 75"/>
            <p:cNvSpPr/>
            <p:nvPr/>
          </p:nvSpPr>
          <p:spPr bwMode="auto">
            <a:xfrm>
              <a:off x="2051720" y="3539776"/>
              <a:ext cx="536598" cy="538089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7" name="Prostokąt 76"/>
            <p:cNvSpPr/>
            <p:nvPr/>
          </p:nvSpPr>
          <p:spPr bwMode="auto">
            <a:xfrm>
              <a:off x="2588318" y="3539776"/>
              <a:ext cx="536598" cy="538089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8" name="Prostokąt 77"/>
            <p:cNvSpPr/>
            <p:nvPr/>
          </p:nvSpPr>
          <p:spPr bwMode="auto">
            <a:xfrm>
              <a:off x="2051720" y="4077865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9" name="Prostokąt 78"/>
            <p:cNvSpPr/>
            <p:nvPr/>
          </p:nvSpPr>
          <p:spPr bwMode="auto">
            <a:xfrm>
              <a:off x="2588318" y="4077865"/>
              <a:ext cx="536598" cy="536502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0" name="Prostokąt 79"/>
            <p:cNvSpPr/>
            <p:nvPr/>
          </p:nvSpPr>
          <p:spPr bwMode="auto">
            <a:xfrm>
              <a:off x="3131266" y="3539776"/>
              <a:ext cx="536598" cy="538089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1" name="Prostokąt 80"/>
            <p:cNvSpPr/>
            <p:nvPr/>
          </p:nvSpPr>
          <p:spPr bwMode="auto">
            <a:xfrm>
              <a:off x="3667863" y="3539776"/>
              <a:ext cx="536598" cy="538089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82" name="Prostokąt 81"/>
            <p:cNvSpPr/>
            <p:nvPr/>
          </p:nvSpPr>
          <p:spPr bwMode="auto">
            <a:xfrm>
              <a:off x="3131266" y="4077865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3" name="Prostokąt 82"/>
            <p:cNvSpPr/>
            <p:nvPr/>
          </p:nvSpPr>
          <p:spPr bwMode="auto">
            <a:xfrm>
              <a:off x="3667863" y="4077865"/>
              <a:ext cx="536598" cy="536502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4" name="Prostokąt 83"/>
            <p:cNvSpPr/>
            <p:nvPr/>
          </p:nvSpPr>
          <p:spPr bwMode="auto">
            <a:xfrm>
              <a:off x="4212399" y="3539776"/>
              <a:ext cx="536598" cy="538089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7" name="Prostokąt 96"/>
            <p:cNvSpPr/>
            <p:nvPr/>
          </p:nvSpPr>
          <p:spPr bwMode="auto">
            <a:xfrm>
              <a:off x="4748997" y="3539776"/>
              <a:ext cx="536598" cy="538089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40" name="Prostokąt 139"/>
            <p:cNvSpPr/>
            <p:nvPr/>
          </p:nvSpPr>
          <p:spPr bwMode="auto">
            <a:xfrm>
              <a:off x="4212399" y="4077865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41" name="Prostokąt 140"/>
            <p:cNvSpPr/>
            <p:nvPr/>
          </p:nvSpPr>
          <p:spPr bwMode="auto">
            <a:xfrm>
              <a:off x="4748997" y="4077865"/>
              <a:ext cx="536598" cy="536502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42" name="Prostokąt 141"/>
            <p:cNvSpPr/>
            <p:nvPr/>
          </p:nvSpPr>
          <p:spPr bwMode="auto">
            <a:xfrm>
              <a:off x="5291945" y="3539776"/>
              <a:ext cx="536598" cy="538089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43" name="Prostokąt 142"/>
            <p:cNvSpPr/>
            <p:nvPr/>
          </p:nvSpPr>
          <p:spPr bwMode="auto">
            <a:xfrm>
              <a:off x="5828542" y="3539776"/>
              <a:ext cx="536598" cy="538089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44" name="Prostokąt 143"/>
            <p:cNvSpPr/>
            <p:nvPr/>
          </p:nvSpPr>
          <p:spPr bwMode="auto">
            <a:xfrm>
              <a:off x="5291945" y="4077865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45" name="Prostokąt 144"/>
            <p:cNvSpPr/>
            <p:nvPr/>
          </p:nvSpPr>
          <p:spPr bwMode="auto">
            <a:xfrm>
              <a:off x="5828542" y="4077865"/>
              <a:ext cx="536598" cy="536502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46" name="Prostokąt 145"/>
            <p:cNvSpPr/>
            <p:nvPr/>
          </p:nvSpPr>
          <p:spPr bwMode="auto">
            <a:xfrm>
              <a:off x="2051720" y="4620717"/>
              <a:ext cx="536598" cy="53650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47" name="Prostokąt 146"/>
            <p:cNvSpPr/>
            <p:nvPr/>
          </p:nvSpPr>
          <p:spPr bwMode="auto">
            <a:xfrm>
              <a:off x="2588318" y="4620717"/>
              <a:ext cx="536598" cy="536502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48" name="Prostokąt 147"/>
            <p:cNvSpPr/>
            <p:nvPr/>
          </p:nvSpPr>
          <p:spPr bwMode="auto">
            <a:xfrm>
              <a:off x="2051720" y="5157220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49" name="Prostokąt 148"/>
            <p:cNvSpPr/>
            <p:nvPr/>
          </p:nvSpPr>
          <p:spPr bwMode="auto">
            <a:xfrm>
              <a:off x="2588318" y="5157220"/>
              <a:ext cx="536598" cy="536502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50" name="Prostokąt 149"/>
            <p:cNvSpPr/>
            <p:nvPr/>
          </p:nvSpPr>
          <p:spPr bwMode="auto">
            <a:xfrm>
              <a:off x="3131266" y="4620717"/>
              <a:ext cx="536598" cy="53650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51" name="Prostokąt 150"/>
            <p:cNvSpPr/>
            <p:nvPr/>
          </p:nvSpPr>
          <p:spPr bwMode="auto">
            <a:xfrm>
              <a:off x="3667863" y="4620717"/>
              <a:ext cx="536598" cy="536502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52" name="Prostokąt 151"/>
            <p:cNvSpPr/>
            <p:nvPr/>
          </p:nvSpPr>
          <p:spPr bwMode="auto">
            <a:xfrm>
              <a:off x="3131266" y="5157220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53" name="Prostokąt 152"/>
            <p:cNvSpPr/>
            <p:nvPr/>
          </p:nvSpPr>
          <p:spPr bwMode="auto">
            <a:xfrm>
              <a:off x="3667863" y="5157220"/>
              <a:ext cx="536598" cy="536502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54" name="Prostokąt 153"/>
            <p:cNvSpPr/>
            <p:nvPr/>
          </p:nvSpPr>
          <p:spPr bwMode="auto">
            <a:xfrm>
              <a:off x="4212399" y="4620717"/>
              <a:ext cx="536598" cy="53650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55" name="Prostokąt 154"/>
            <p:cNvSpPr/>
            <p:nvPr/>
          </p:nvSpPr>
          <p:spPr bwMode="auto">
            <a:xfrm>
              <a:off x="4748997" y="4620717"/>
              <a:ext cx="536598" cy="536502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56" name="Prostokąt 155"/>
            <p:cNvSpPr/>
            <p:nvPr/>
          </p:nvSpPr>
          <p:spPr bwMode="auto">
            <a:xfrm>
              <a:off x="4212399" y="5157220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57" name="Prostokąt 156"/>
            <p:cNvSpPr/>
            <p:nvPr/>
          </p:nvSpPr>
          <p:spPr bwMode="auto">
            <a:xfrm>
              <a:off x="4748997" y="5157220"/>
              <a:ext cx="536598" cy="536502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58" name="Prostokąt 157"/>
            <p:cNvSpPr/>
            <p:nvPr/>
          </p:nvSpPr>
          <p:spPr bwMode="auto">
            <a:xfrm>
              <a:off x="5291945" y="4620717"/>
              <a:ext cx="536598" cy="53650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59" name="Prostokąt 158"/>
            <p:cNvSpPr/>
            <p:nvPr/>
          </p:nvSpPr>
          <p:spPr bwMode="auto">
            <a:xfrm>
              <a:off x="5828542" y="4620717"/>
              <a:ext cx="536598" cy="536502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60" name="Prostokąt 159"/>
            <p:cNvSpPr/>
            <p:nvPr/>
          </p:nvSpPr>
          <p:spPr bwMode="auto">
            <a:xfrm>
              <a:off x="5291945" y="5157220"/>
              <a:ext cx="536598" cy="5365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61" name="Prostokąt 160"/>
            <p:cNvSpPr/>
            <p:nvPr/>
          </p:nvSpPr>
          <p:spPr bwMode="auto">
            <a:xfrm>
              <a:off x="5828542" y="5157220"/>
              <a:ext cx="536598" cy="536502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64516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Binary edge image coding (edge topology)</a:t>
            </a:r>
            <a:endParaRPr lang="en-US" sz="3200" dirty="0" smtClean="0"/>
          </a:p>
        </p:txBody>
      </p:sp>
      <p:sp>
        <p:nvSpPr>
          <p:cNvPr id="40" name="pole tekstowe 39"/>
          <p:cNvSpPr txBox="1"/>
          <p:nvPr/>
        </p:nvSpPr>
        <p:spPr>
          <a:xfrm>
            <a:off x="1619250" y="1196975"/>
            <a:ext cx="573563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 Progressive encoding – pass 2/3</a:t>
            </a:r>
          </a:p>
        </p:txBody>
      </p:sp>
      <p:sp>
        <p:nvSpPr>
          <p:cNvPr id="85" name="Prostokąt 84"/>
          <p:cNvSpPr/>
          <p:nvPr/>
        </p:nvSpPr>
        <p:spPr bwMode="auto">
          <a:xfrm>
            <a:off x="1763713" y="1844675"/>
            <a:ext cx="5616575" cy="439261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8" name="Grupa 95"/>
          <p:cNvGrpSpPr/>
          <p:nvPr/>
        </p:nvGrpSpPr>
        <p:grpSpPr>
          <a:xfrm>
            <a:off x="2977089" y="2388885"/>
            <a:ext cx="2682651" cy="2145077"/>
            <a:chOff x="1835696" y="4581128"/>
            <a:chExt cx="1800200" cy="1439459"/>
          </a:xfrm>
          <a:solidFill>
            <a:srgbClr val="FFC000"/>
          </a:solidFill>
        </p:grpSpPr>
        <p:sp>
          <p:nvSpPr>
            <p:cNvPr id="87" name="Prostokąt 86"/>
            <p:cNvSpPr/>
            <p:nvPr/>
          </p:nvSpPr>
          <p:spPr bwMode="auto">
            <a:xfrm>
              <a:off x="1835696" y="4581128"/>
              <a:ext cx="360040" cy="360040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88" name="Prostokąt 87"/>
            <p:cNvSpPr/>
            <p:nvPr/>
          </p:nvSpPr>
          <p:spPr bwMode="auto">
            <a:xfrm>
              <a:off x="2555776" y="4581128"/>
              <a:ext cx="360040" cy="360040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89" name="Prostokąt 88"/>
            <p:cNvSpPr/>
            <p:nvPr/>
          </p:nvSpPr>
          <p:spPr bwMode="auto">
            <a:xfrm>
              <a:off x="3275856" y="4581128"/>
              <a:ext cx="360040" cy="360040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0" name="Prostokąt 89"/>
            <p:cNvSpPr/>
            <p:nvPr/>
          </p:nvSpPr>
          <p:spPr bwMode="auto">
            <a:xfrm>
              <a:off x="1835696" y="5301208"/>
              <a:ext cx="360040" cy="360040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1" name="Prostokąt 90"/>
            <p:cNvSpPr/>
            <p:nvPr/>
          </p:nvSpPr>
          <p:spPr bwMode="auto">
            <a:xfrm>
              <a:off x="2555776" y="5301208"/>
              <a:ext cx="360040" cy="360040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2000" b="1" dirty="0">
                  <a:solidFill>
                    <a:schemeClr val="tx1"/>
                  </a:solidFill>
                </a:rPr>
                <a:t>x</a:t>
              </a:r>
            </a:p>
          </p:txBody>
        </p:sp>
        <p:sp>
          <p:nvSpPr>
            <p:cNvPr id="92" name="Prostokąt 91"/>
            <p:cNvSpPr/>
            <p:nvPr/>
          </p:nvSpPr>
          <p:spPr bwMode="auto">
            <a:xfrm>
              <a:off x="2914743" y="5302747"/>
              <a:ext cx="360040" cy="36004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3" name="Prostokąt 92"/>
            <p:cNvSpPr/>
            <p:nvPr/>
          </p:nvSpPr>
          <p:spPr bwMode="auto">
            <a:xfrm>
              <a:off x="2196318" y="5302747"/>
              <a:ext cx="360040" cy="36004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4" name="Prostokąt 93"/>
            <p:cNvSpPr/>
            <p:nvPr/>
          </p:nvSpPr>
          <p:spPr bwMode="auto">
            <a:xfrm>
              <a:off x="2560891" y="5660547"/>
              <a:ext cx="360040" cy="360040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5" name="Prostokąt 94"/>
            <p:cNvSpPr/>
            <p:nvPr/>
          </p:nvSpPr>
          <p:spPr bwMode="auto">
            <a:xfrm>
              <a:off x="2557317" y="4942126"/>
              <a:ext cx="360040" cy="360040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ole tekstowe 65"/>
          <p:cNvSpPr txBox="1"/>
          <p:nvPr/>
        </p:nvSpPr>
        <p:spPr>
          <a:xfrm>
            <a:off x="6732588" y="3141663"/>
            <a:ext cx="714375" cy="10144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tx1"/>
                </a:solidFill>
                <a:latin typeface="+mn-lt"/>
              </a:rPr>
              <a:t>…</a:t>
            </a:r>
          </a:p>
        </p:txBody>
      </p:sp>
      <p:sp>
        <p:nvSpPr>
          <p:cNvPr id="67" name="pole tekstowe 66"/>
          <p:cNvSpPr txBox="1"/>
          <p:nvPr/>
        </p:nvSpPr>
        <p:spPr>
          <a:xfrm rot="5400000">
            <a:off x="4434681" y="5439570"/>
            <a:ext cx="714375" cy="10144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tx1"/>
                </a:solidFill>
                <a:latin typeface="+mn-lt"/>
              </a:rPr>
              <a:t>…</a:t>
            </a:r>
          </a:p>
        </p:txBody>
      </p:sp>
      <p:grpSp>
        <p:nvGrpSpPr>
          <p:cNvPr id="65539" name="Grupa 165"/>
          <p:cNvGrpSpPr>
            <a:grpSpLocks/>
          </p:cNvGrpSpPr>
          <p:nvPr/>
        </p:nvGrpSpPr>
        <p:grpSpPr bwMode="auto">
          <a:xfrm>
            <a:off x="2339975" y="2278063"/>
            <a:ext cx="4313238" cy="3233737"/>
            <a:chOff x="2667318" y="2316406"/>
            <a:chExt cx="4313420" cy="3233300"/>
          </a:xfrm>
        </p:grpSpPr>
        <p:sp>
          <p:nvSpPr>
            <p:cNvPr id="4" name="Prostokąt 3"/>
            <p:cNvSpPr/>
            <p:nvPr/>
          </p:nvSpPr>
          <p:spPr bwMode="auto">
            <a:xfrm>
              <a:off x="2667318" y="2316406"/>
              <a:ext cx="536598" cy="53650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" name="Prostokąt 4"/>
            <p:cNvSpPr/>
            <p:nvPr/>
          </p:nvSpPr>
          <p:spPr bwMode="auto">
            <a:xfrm>
              <a:off x="3203916" y="2316406"/>
              <a:ext cx="536598" cy="536502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" name="Prostokąt 5"/>
            <p:cNvSpPr/>
            <p:nvPr/>
          </p:nvSpPr>
          <p:spPr bwMode="auto">
            <a:xfrm>
              <a:off x="2667318" y="2852908"/>
              <a:ext cx="536598" cy="536502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" name="Prostokąt 6"/>
            <p:cNvSpPr/>
            <p:nvPr/>
          </p:nvSpPr>
          <p:spPr bwMode="auto">
            <a:xfrm>
              <a:off x="3203916" y="2852908"/>
              <a:ext cx="536598" cy="536502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6" name="Prostokąt 85"/>
            <p:cNvSpPr/>
            <p:nvPr/>
          </p:nvSpPr>
          <p:spPr bwMode="auto">
            <a:xfrm>
              <a:off x="3746864" y="2316406"/>
              <a:ext cx="536598" cy="53650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6" name="Prostokąt 95"/>
            <p:cNvSpPr/>
            <p:nvPr/>
          </p:nvSpPr>
          <p:spPr bwMode="auto">
            <a:xfrm>
              <a:off x="4283461" y="2316406"/>
              <a:ext cx="536598" cy="536502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8" name="Prostokąt 97"/>
            <p:cNvSpPr/>
            <p:nvPr/>
          </p:nvSpPr>
          <p:spPr bwMode="auto">
            <a:xfrm>
              <a:off x="3746864" y="2852908"/>
              <a:ext cx="536598" cy="536502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99" name="Prostokąt 98"/>
            <p:cNvSpPr/>
            <p:nvPr/>
          </p:nvSpPr>
          <p:spPr bwMode="auto">
            <a:xfrm>
              <a:off x="4283461" y="2852908"/>
              <a:ext cx="536598" cy="536502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00" name="Prostokąt 99"/>
            <p:cNvSpPr/>
            <p:nvPr/>
          </p:nvSpPr>
          <p:spPr bwMode="auto">
            <a:xfrm>
              <a:off x="4827997" y="2316406"/>
              <a:ext cx="536598" cy="53650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01" name="Prostokąt 100"/>
            <p:cNvSpPr/>
            <p:nvPr/>
          </p:nvSpPr>
          <p:spPr bwMode="auto">
            <a:xfrm>
              <a:off x="5364595" y="2316406"/>
              <a:ext cx="536598" cy="536502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02" name="Prostokąt 101"/>
            <p:cNvSpPr/>
            <p:nvPr/>
          </p:nvSpPr>
          <p:spPr bwMode="auto">
            <a:xfrm>
              <a:off x="4827997" y="2852908"/>
              <a:ext cx="536598" cy="536502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03" name="Prostokąt 102"/>
            <p:cNvSpPr/>
            <p:nvPr/>
          </p:nvSpPr>
          <p:spPr bwMode="auto">
            <a:xfrm>
              <a:off x="5364595" y="2852908"/>
              <a:ext cx="536598" cy="536502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04" name="Prostokąt 103"/>
            <p:cNvSpPr/>
            <p:nvPr/>
          </p:nvSpPr>
          <p:spPr bwMode="auto">
            <a:xfrm>
              <a:off x="5907543" y="2316406"/>
              <a:ext cx="536598" cy="53650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05" name="Prostokąt 104"/>
            <p:cNvSpPr/>
            <p:nvPr/>
          </p:nvSpPr>
          <p:spPr bwMode="auto">
            <a:xfrm>
              <a:off x="6444140" y="2316406"/>
              <a:ext cx="536598" cy="536502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06" name="Prostokąt 105"/>
            <p:cNvSpPr/>
            <p:nvPr/>
          </p:nvSpPr>
          <p:spPr bwMode="auto">
            <a:xfrm>
              <a:off x="5907543" y="2852908"/>
              <a:ext cx="536598" cy="536502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07" name="Prostokąt 106"/>
            <p:cNvSpPr/>
            <p:nvPr/>
          </p:nvSpPr>
          <p:spPr bwMode="auto">
            <a:xfrm>
              <a:off x="6444140" y="2852908"/>
              <a:ext cx="536598" cy="536502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2" name="Prostokąt 111"/>
            <p:cNvSpPr/>
            <p:nvPr/>
          </p:nvSpPr>
          <p:spPr bwMode="auto">
            <a:xfrm>
              <a:off x="2667318" y="3395760"/>
              <a:ext cx="536598" cy="538089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13" name="Prostokąt 112"/>
            <p:cNvSpPr/>
            <p:nvPr/>
          </p:nvSpPr>
          <p:spPr bwMode="auto">
            <a:xfrm>
              <a:off x="3203916" y="3395760"/>
              <a:ext cx="536598" cy="538089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14" name="Prostokąt 113"/>
            <p:cNvSpPr/>
            <p:nvPr/>
          </p:nvSpPr>
          <p:spPr bwMode="auto">
            <a:xfrm>
              <a:off x="2667318" y="3933849"/>
              <a:ext cx="536598" cy="536502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15" name="Prostokąt 114"/>
            <p:cNvSpPr/>
            <p:nvPr/>
          </p:nvSpPr>
          <p:spPr bwMode="auto">
            <a:xfrm>
              <a:off x="3203916" y="3933849"/>
              <a:ext cx="536598" cy="536502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6" name="Prostokąt 115"/>
            <p:cNvSpPr/>
            <p:nvPr/>
          </p:nvSpPr>
          <p:spPr bwMode="auto">
            <a:xfrm>
              <a:off x="3746864" y="3395760"/>
              <a:ext cx="536598" cy="538089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17" name="Prostokąt 116"/>
            <p:cNvSpPr/>
            <p:nvPr/>
          </p:nvSpPr>
          <p:spPr bwMode="auto">
            <a:xfrm>
              <a:off x="4283461" y="3395760"/>
              <a:ext cx="536598" cy="538089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18" name="Prostokąt 117"/>
            <p:cNvSpPr/>
            <p:nvPr/>
          </p:nvSpPr>
          <p:spPr bwMode="auto">
            <a:xfrm>
              <a:off x="3746864" y="3933849"/>
              <a:ext cx="536598" cy="536502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19" name="Prostokąt 118"/>
            <p:cNvSpPr/>
            <p:nvPr/>
          </p:nvSpPr>
          <p:spPr bwMode="auto">
            <a:xfrm>
              <a:off x="4283461" y="3933849"/>
              <a:ext cx="536598" cy="536502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0" name="Prostokąt 119"/>
            <p:cNvSpPr/>
            <p:nvPr/>
          </p:nvSpPr>
          <p:spPr bwMode="auto">
            <a:xfrm>
              <a:off x="4827997" y="3395760"/>
              <a:ext cx="536598" cy="538089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1" name="Prostokąt 120"/>
            <p:cNvSpPr/>
            <p:nvPr/>
          </p:nvSpPr>
          <p:spPr bwMode="auto">
            <a:xfrm>
              <a:off x="5364595" y="3395760"/>
              <a:ext cx="536598" cy="538089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22" name="Prostokąt 121"/>
            <p:cNvSpPr/>
            <p:nvPr/>
          </p:nvSpPr>
          <p:spPr bwMode="auto">
            <a:xfrm>
              <a:off x="4827997" y="3933849"/>
              <a:ext cx="536598" cy="536502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23" name="Prostokąt 122"/>
            <p:cNvSpPr/>
            <p:nvPr/>
          </p:nvSpPr>
          <p:spPr bwMode="auto">
            <a:xfrm>
              <a:off x="5364595" y="3933849"/>
              <a:ext cx="536598" cy="536502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4" name="Prostokąt 123"/>
            <p:cNvSpPr/>
            <p:nvPr/>
          </p:nvSpPr>
          <p:spPr bwMode="auto">
            <a:xfrm>
              <a:off x="5907543" y="3395760"/>
              <a:ext cx="536598" cy="538089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5" name="Prostokąt 124"/>
            <p:cNvSpPr/>
            <p:nvPr/>
          </p:nvSpPr>
          <p:spPr bwMode="auto">
            <a:xfrm>
              <a:off x="6444140" y="3395760"/>
              <a:ext cx="536598" cy="538089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26" name="Prostokąt 125"/>
            <p:cNvSpPr/>
            <p:nvPr/>
          </p:nvSpPr>
          <p:spPr bwMode="auto">
            <a:xfrm>
              <a:off x="5907543" y="3933849"/>
              <a:ext cx="536598" cy="536502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27" name="Prostokąt 126"/>
            <p:cNvSpPr/>
            <p:nvPr/>
          </p:nvSpPr>
          <p:spPr bwMode="auto">
            <a:xfrm>
              <a:off x="6444140" y="3933849"/>
              <a:ext cx="536598" cy="536502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8" name="Prostokąt 127"/>
            <p:cNvSpPr/>
            <p:nvPr/>
          </p:nvSpPr>
          <p:spPr bwMode="auto">
            <a:xfrm>
              <a:off x="2667318" y="4476701"/>
              <a:ext cx="536598" cy="53650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9" name="Prostokąt 128"/>
            <p:cNvSpPr/>
            <p:nvPr/>
          </p:nvSpPr>
          <p:spPr bwMode="auto">
            <a:xfrm>
              <a:off x="3203916" y="4476701"/>
              <a:ext cx="536598" cy="536502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30" name="Prostokąt 129"/>
            <p:cNvSpPr/>
            <p:nvPr/>
          </p:nvSpPr>
          <p:spPr bwMode="auto">
            <a:xfrm>
              <a:off x="2667318" y="5013204"/>
              <a:ext cx="536598" cy="536502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31" name="Prostokąt 130"/>
            <p:cNvSpPr/>
            <p:nvPr/>
          </p:nvSpPr>
          <p:spPr bwMode="auto">
            <a:xfrm>
              <a:off x="3203916" y="5013204"/>
              <a:ext cx="536598" cy="536502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32" name="Prostokąt 131"/>
            <p:cNvSpPr/>
            <p:nvPr/>
          </p:nvSpPr>
          <p:spPr bwMode="auto">
            <a:xfrm>
              <a:off x="3746864" y="4476701"/>
              <a:ext cx="536598" cy="53650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33" name="Prostokąt 132"/>
            <p:cNvSpPr/>
            <p:nvPr/>
          </p:nvSpPr>
          <p:spPr bwMode="auto">
            <a:xfrm>
              <a:off x="4283461" y="4476701"/>
              <a:ext cx="536598" cy="536502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34" name="Prostokąt 133"/>
            <p:cNvSpPr/>
            <p:nvPr/>
          </p:nvSpPr>
          <p:spPr bwMode="auto">
            <a:xfrm>
              <a:off x="3746864" y="5013204"/>
              <a:ext cx="536598" cy="536502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35" name="Prostokąt 134"/>
            <p:cNvSpPr/>
            <p:nvPr/>
          </p:nvSpPr>
          <p:spPr bwMode="auto">
            <a:xfrm>
              <a:off x="4283461" y="5013204"/>
              <a:ext cx="536598" cy="536502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36" name="Prostokąt 135"/>
            <p:cNvSpPr/>
            <p:nvPr/>
          </p:nvSpPr>
          <p:spPr bwMode="auto">
            <a:xfrm>
              <a:off x="4827997" y="4476701"/>
              <a:ext cx="536598" cy="53650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37" name="Prostokąt 136"/>
            <p:cNvSpPr/>
            <p:nvPr/>
          </p:nvSpPr>
          <p:spPr bwMode="auto">
            <a:xfrm>
              <a:off x="5364595" y="4476701"/>
              <a:ext cx="536598" cy="536502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38" name="Prostokąt 137"/>
            <p:cNvSpPr/>
            <p:nvPr/>
          </p:nvSpPr>
          <p:spPr bwMode="auto">
            <a:xfrm>
              <a:off x="4827997" y="5013204"/>
              <a:ext cx="536598" cy="536502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39" name="Prostokąt 138"/>
            <p:cNvSpPr/>
            <p:nvPr/>
          </p:nvSpPr>
          <p:spPr bwMode="auto">
            <a:xfrm>
              <a:off x="5364595" y="5013204"/>
              <a:ext cx="536598" cy="536502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62" name="Prostokąt 161"/>
            <p:cNvSpPr/>
            <p:nvPr/>
          </p:nvSpPr>
          <p:spPr bwMode="auto">
            <a:xfrm>
              <a:off x="5907543" y="4476701"/>
              <a:ext cx="536598" cy="53650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3" name="Prostokąt 162"/>
            <p:cNvSpPr/>
            <p:nvPr/>
          </p:nvSpPr>
          <p:spPr bwMode="auto">
            <a:xfrm>
              <a:off x="6444140" y="4476701"/>
              <a:ext cx="536598" cy="536502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64" name="Prostokąt 163"/>
            <p:cNvSpPr/>
            <p:nvPr/>
          </p:nvSpPr>
          <p:spPr bwMode="auto">
            <a:xfrm>
              <a:off x="5907543" y="5013204"/>
              <a:ext cx="536598" cy="536502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65" name="Prostokąt 164"/>
            <p:cNvSpPr/>
            <p:nvPr/>
          </p:nvSpPr>
          <p:spPr bwMode="auto">
            <a:xfrm>
              <a:off x="6444140" y="5013204"/>
              <a:ext cx="536598" cy="536502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65540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Binary edge image coding (edge topology)</a:t>
            </a:r>
            <a:endParaRPr lang="en-US" sz="3200" dirty="0" smtClean="0"/>
          </a:p>
        </p:txBody>
      </p:sp>
      <p:sp>
        <p:nvSpPr>
          <p:cNvPr id="40" name="pole tekstowe 39"/>
          <p:cNvSpPr txBox="1"/>
          <p:nvPr/>
        </p:nvSpPr>
        <p:spPr>
          <a:xfrm>
            <a:off x="1619250" y="1196975"/>
            <a:ext cx="573563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 Progressive encoding – pass 3/3</a:t>
            </a:r>
          </a:p>
        </p:txBody>
      </p:sp>
      <p:sp>
        <p:nvSpPr>
          <p:cNvPr id="85" name="Prostokąt 84"/>
          <p:cNvSpPr/>
          <p:nvPr/>
        </p:nvSpPr>
        <p:spPr bwMode="auto">
          <a:xfrm>
            <a:off x="1476375" y="1844675"/>
            <a:ext cx="5903913" cy="439261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8" name="Grupa 95"/>
          <p:cNvGrpSpPr/>
          <p:nvPr/>
        </p:nvGrpSpPr>
        <p:grpSpPr>
          <a:xfrm>
            <a:off x="2989734" y="3478071"/>
            <a:ext cx="1608554" cy="1607113"/>
            <a:chOff x="2196318" y="4942126"/>
            <a:chExt cx="1079424" cy="1078456"/>
          </a:xfrm>
          <a:solidFill>
            <a:srgbClr val="FFC000"/>
          </a:solidFill>
        </p:grpSpPr>
        <p:sp>
          <p:nvSpPr>
            <p:cNvPr id="87" name="Prostokąt 86"/>
            <p:cNvSpPr/>
            <p:nvPr/>
          </p:nvSpPr>
          <p:spPr bwMode="auto">
            <a:xfrm>
              <a:off x="2197277" y="5657936"/>
              <a:ext cx="360040" cy="360040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88" name="Prostokąt 87"/>
            <p:cNvSpPr/>
            <p:nvPr/>
          </p:nvSpPr>
          <p:spPr bwMode="auto">
            <a:xfrm>
              <a:off x="2915701" y="4942706"/>
              <a:ext cx="360040" cy="360039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89" name="Prostokąt 88"/>
            <p:cNvSpPr/>
            <p:nvPr/>
          </p:nvSpPr>
          <p:spPr bwMode="auto">
            <a:xfrm>
              <a:off x="2197277" y="4942706"/>
              <a:ext cx="360040" cy="360039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0" name="Prostokąt 89"/>
            <p:cNvSpPr/>
            <p:nvPr/>
          </p:nvSpPr>
          <p:spPr bwMode="auto">
            <a:xfrm>
              <a:off x="2915702" y="5657932"/>
              <a:ext cx="360040" cy="360039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1" name="Prostokąt 90"/>
            <p:cNvSpPr/>
            <p:nvPr/>
          </p:nvSpPr>
          <p:spPr bwMode="auto">
            <a:xfrm>
              <a:off x="2555776" y="5301208"/>
              <a:ext cx="360040" cy="360040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2000" b="1" dirty="0">
                  <a:solidFill>
                    <a:schemeClr val="tx1"/>
                  </a:solidFill>
                </a:rPr>
                <a:t>x</a:t>
              </a:r>
            </a:p>
          </p:txBody>
        </p:sp>
        <p:sp>
          <p:nvSpPr>
            <p:cNvPr id="92" name="Prostokąt 91"/>
            <p:cNvSpPr/>
            <p:nvPr/>
          </p:nvSpPr>
          <p:spPr bwMode="auto">
            <a:xfrm>
              <a:off x="2914743" y="5302747"/>
              <a:ext cx="360040" cy="360040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3" name="Prostokąt 92"/>
            <p:cNvSpPr/>
            <p:nvPr/>
          </p:nvSpPr>
          <p:spPr bwMode="auto">
            <a:xfrm>
              <a:off x="2196318" y="5302747"/>
              <a:ext cx="360040" cy="360040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4" name="Prostokąt 93"/>
            <p:cNvSpPr/>
            <p:nvPr/>
          </p:nvSpPr>
          <p:spPr bwMode="auto">
            <a:xfrm>
              <a:off x="2557695" y="5660543"/>
              <a:ext cx="360040" cy="360039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5" name="Prostokąt 94"/>
            <p:cNvSpPr/>
            <p:nvPr/>
          </p:nvSpPr>
          <p:spPr bwMode="auto">
            <a:xfrm>
              <a:off x="2557317" y="4942126"/>
              <a:ext cx="360040" cy="36004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upa 51"/>
          <p:cNvGrpSpPr>
            <a:grpSpLocks/>
          </p:cNvGrpSpPr>
          <p:nvPr/>
        </p:nvGrpSpPr>
        <p:grpSpPr bwMode="auto">
          <a:xfrm>
            <a:off x="539750" y="1455738"/>
            <a:ext cx="3960813" cy="3106737"/>
            <a:chOff x="539552" y="1455167"/>
            <a:chExt cx="3960440" cy="3106740"/>
          </a:xfrm>
        </p:grpSpPr>
        <p:pic>
          <p:nvPicPr>
            <p:cNvPr id="6658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552" y="1916832"/>
              <a:ext cx="3960440" cy="2645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pole tekstowe 50"/>
            <p:cNvSpPr txBox="1"/>
            <p:nvPr/>
          </p:nvSpPr>
          <p:spPr>
            <a:xfrm>
              <a:off x="826863" y="1455167"/>
              <a:ext cx="3295340" cy="4619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tx1"/>
                  </a:solidFill>
                  <a:latin typeface="+mn-lt"/>
                </a:rPr>
                <a:t>Current frame prediction</a:t>
              </a:r>
            </a:p>
          </p:txBody>
        </p:sp>
      </p:grpSp>
      <p:sp>
        <p:nvSpPr>
          <p:cNvPr id="66562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dirty="0" smtClean="0"/>
              <a:t>Depth and motion value coding</a:t>
            </a: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1916113"/>
            <a:ext cx="3960813" cy="26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upa 27"/>
          <p:cNvGrpSpPr>
            <a:grpSpLocks/>
          </p:cNvGrpSpPr>
          <p:nvPr/>
        </p:nvGrpSpPr>
        <p:grpSpPr bwMode="auto">
          <a:xfrm>
            <a:off x="5880100" y="3413125"/>
            <a:ext cx="457200" cy="488950"/>
            <a:chOff x="5880844" y="2909094"/>
            <a:chExt cx="456456" cy="488950"/>
          </a:xfrm>
        </p:grpSpPr>
        <p:cxnSp>
          <p:nvCxnSpPr>
            <p:cNvPr id="17" name="Łącznik prosty ze strzałką 16"/>
            <p:cNvCxnSpPr>
              <a:cxnSpLocks noChangeShapeType="1"/>
            </p:cNvCxnSpPr>
            <p:nvPr/>
          </p:nvCxnSpPr>
          <p:spPr bwMode="auto">
            <a:xfrm rot="10800000">
              <a:off x="5880844" y="3395092"/>
              <a:ext cx="456456" cy="1588"/>
            </a:xfrm>
            <a:prstGeom prst="straightConnector1">
              <a:avLst/>
            </a:prstGeom>
            <a:noFill/>
            <a:ln w="57150" algn="ctr">
              <a:solidFill>
                <a:srgbClr val="F7C120"/>
              </a:solidFill>
              <a:round/>
              <a:headEnd/>
              <a:tailEnd type="arrow" w="med" len="med"/>
            </a:ln>
          </p:spPr>
        </p:cxnSp>
        <p:cxnSp>
          <p:nvCxnSpPr>
            <p:cNvPr id="18" name="Łącznik prosty ze strzałką 17"/>
            <p:cNvCxnSpPr>
              <a:cxnSpLocks noChangeShapeType="1"/>
            </p:cNvCxnSpPr>
            <p:nvPr/>
          </p:nvCxnSpPr>
          <p:spPr bwMode="auto">
            <a:xfrm rot="5400000" flipH="1" flipV="1">
              <a:off x="6087467" y="3152775"/>
              <a:ext cx="488950" cy="1588"/>
            </a:xfrm>
            <a:prstGeom prst="straightConnector1">
              <a:avLst/>
            </a:prstGeom>
            <a:noFill/>
            <a:ln w="57150" algn="ctr">
              <a:solidFill>
                <a:srgbClr val="F7C120"/>
              </a:solidFill>
              <a:round/>
              <a:headEnd/>
              <a:tailEnd type="arrow" w="med" len="med"/>
            </a:ln>
          </p:spPr>
        </p:cxnSp>
      </p:grpSp>
      <p:cxnSp>
        <p:nvCxnSpPr>
          <p:cNvPr id="23" name="Łącznik prosty ze strzałką 22"/>
          <p:cNvCxnSpPr>
            <a:cxnSpLocks noChangeShapeType="1"/>
          </p:cNvCxnSpPr>
          <p:nvPr/>
        </p:nvCxnSpPr>
        <p:spPr bwMode="auto">
          <a:xfrm rot="5400000" flipH="1" flipV="1">
            <a:off x="6312694" y="3471069"/>
            <a:ext cx="450850" cy="423862"/>
          </a:xfrm>
          <a:prstGeom prst="straightConnector1">
            <a:avLst/>
          </a:prstGeom>
          <a:noFill/>
          <a:ln w="57150" algn="ctr">
            <a:solidFill>
              <a:srgbClr val="F7C120"/>
            </a:solidFill>
            <a:round/>
            <a:headEnd/>
            <a:tailEnd type="arrow" w="med" len="med"/>
          </a:ln>
        </p:spPr>
      </p:cxnSp>
      <p:grpSp>
        <p:nvGrpSpPr>
          <p:cNvPr id="39" name="Grupa 38"/>
          <p:cNvGrpSpPr>
            <a:grpSpLocks/>
          </p:cNvGrpSpPr>
          <p:nvPr/>
        </p:nvGrpSpPr>
        <p:grpSpPr bwMode="auto">
          <a:xfrm>
            <a:off x="4854575" y="3298825"/>
            <a:ext cx="2943225" cy="754063"/>
            <a:chOff x="4855269" y="2795217"/>
            <a:chExt cx="2942239" cy="753984"/>
          </a:xfrm>
        </p:grpSpPr>
        <p:sp>
          <p:nvSpPr>
            <p:cNvPr id="9" name="Prostokąt 8"/>
            <p:cNvSpPr/>
            <p:nvPr/>
          </p:nvSpPr>
          <p:spPr bwMode="auto">
            <a:xfrm>
              <a:off x="4855269" y="2799980"/>
              <a:ext cx="312633" cy="311117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1" name="Prostokąt 30"/>
            <p:cNvSpPr/>
            <p:nvPr/>
          </p:nvSpPr>
          <p:spPr bwMode="auto">
            <a:xfrm>
              <a:off x="5296446" y="2795217"/>
              <a:ext cx="312633" cy="311117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2" name="Prostokąt 31"/>
            <p:cNvSpPr/>
            <p:nvPr/>
          </p:nvSpPr>
          <p:spPr bwMode="auto">
            <a:xfrm>
              <a:off x="5729689" y="2796805"/>
              <a:ext cx="311046" cy="311117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3" name="Prostokąt 32"/>
            <p:cNvSpPr/>
            <p:nvPr/>
          </p:nvSpPr>
          <p:spPr bwMode="auto">
            <a:xfrm>
              <a:off x="6170866" y="2799980"/>
              <a:ext cx="311046" cy="311117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4" name="Prostokąt 33"/>
            <p:cNvSpPr/>
            <p:nvPr/>
          </p:nvSpPr>
          <p:spPr bwMode="auto">
            <a:xfrm>
              <a:off x="6612043" y="2799980"/>
              <a:ext cx="312632" cy="312704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5" name="Prostokąt 34"/>
            <p:cNvSpPr/>
            <p:nvPr/>
          </p:nvSpPr>
          <p:spPr bwMode="auto">
            <a:xfrm>
              <a:off x="7053220" y="2799980"/>
              <a:ext cx="312632" cy="311117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6" name="Prostokąt 35"/>
            <p:cNvSpPr/>
            <p:nvPr/>
          </p:nvSpPr>
          <p:spPr bwMode="auto">
            <a:xfrm>
              <a:off x="7484876" y="2799980"/>
              <a:ext cx="312632" cy="312704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7" name="Prostokąt 36"/>
            <p:cNvSpPr/>
            <p:nvPr/>
          </p:nvSpPr>
          <p:spPr bwMode="auto">
            <a:xfrm>
              <a:off x="5732863" y="3238084"/>
              <a:ext cx="312632" cy="311117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Grupa 44"/>
          <p:cNvGrpSpPr>
            <a:grpSpLocks/>
          </p:cNvGrpSpPr>
          <p:nvPr/>
        </p:nvGrpSpPr>
        <p:grpSpPr bwMode="auto">
          <a:xfrm>
            <a:off x="1485900" y="3294063"/>
            <a:ext cx="1195388" cy="1190625"/>
            <a:chOff x="1485182" y="2790454"/>
            <a:chExt cx="1195558" cy="1190795"/>
          </a:xfrm>
        </p:grpSpPr>
        <p:sp>
          <p:nvSpPr>
            <p:cNvPr id="40" name="Prostokąt 39"/>
            <p:cNvSpPr/>
            <p:nvPr/>
          </p:nvSpPr>
          <p:spPr bwMode="auto">
            <a:xfrm>
              <a:off x="1921807" y="3231842"/>
              <a:ext cx="312781" cy="312782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1" name="Prostokąt 40"/>
            <p:cNvSpPr/>
            <p:nvPr/>
          </p:nvSpPr>
          <p:spPr bwMode="auto">
            <a:xfrm>
              <a:off x="2369546" y="3236605"/>
              <a:ext cx="311194" cy="312783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2" name="Prostokąt 41"/>
            <p:cNvSpPr/>
            <p:nvPr/>
          </p:nvSpPr>
          <p:spPr bwMode="auto">
            <a:xfrm>
              <a:off x="1921807" y="3670055"/>
              <a:ext cx="312781" cy="311194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3" name="Prostokąt 42"/>
            <p:cNvSpPr/>
            <p:nvPr/>
          </p:nvSpPr>
          <p:spPr bwMode="auto">
            <a:xfrm>
              <a:off x="1485182" y="3231842"/>
              <a:ext cx="311194" cy="312782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4" name="Prostokąt 43"/>
            <p:cNvSpPr/>
            <p:nvPr/>
          </p:nvSpPr>
          <p:spPr bwMode="auto">
            <a:xfrm>
              <a:off x="1921807" y="2790454"/>
              <a:ext cx="312781" cy="311194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6" name="Łącznik prosty ze strzałką 45"/>
          <p:cNvCxnSpPr>
            <a:cxnSpLocks noChangeShapeType="1"/>
          </p:cNvCxnSpPr>
          <p:nvPr/>
        </p:nvCxnSpPr>
        <p:spPr bwMode="auto">
          <a:xfrm rot="10800000">
            <a:off x="2490788" y="3905250"/>
            <a:ext cx="3843337" cy="0"/>
          </a:xfrm>
          <a:prstGeom prst="straightConnector1">
            <a:avLst/>
          </a:prstGeom>
          <a:noFill/>
          <a:ln w="57150" algn="ctr">
            <a:solidFill>
              <a:srgbClr val="F7C120"/>
            </a:solidFill>
            <a:round/>
            <a:headEnd/>
            <a:tailEnd type="arrow" w="med" len="med"/>
          </a:ln>
        </p:spPr>
      </p:cxnSp>
      <p:sp>
        <p:nvSpPr>
          <p:cNvPr id="50" name="pole tekstowe 49"/>
          <p:cNvSpPr txBox="1"/>
          <p:nvPr/>
        </p:nvSpPr>
        <p:spPr>
          <a:xfrm>
            <a:off x="5795963" y="1455738"/>
            <a:ext cx="1947862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Current frame</a:t>
            </a:r>
          </a:p>
        </p:txBody>
      </p:sp>
      <p:grpSp>
        <p:nvGrpSpPr>
          <p:cNvPr id="62" name="Grupa 61"/>
          <p:cNvGrpSpPr>
            <a:grpSpLocks/>
          </p:cNvGrpSpPr>
          <p:nvPr/>
        </p:nvGrpSpPr>
        <p:grpSpPr bwMode="auto">
          <a:xfrm>
            <a:off x="2411413" y="3500438"/>
            <a:ext cx="4897437" cy="2333625"/>
            <a:chOff x="2411760" y="3721183"/>
            <a:chExt cx="4896544" cy="1796049"/>
          </a:xfrm>
        </p:grpSpPr>
        <p:sp>
          <p:nvSpPr>
            <p:cNvPr id="53" name="Prostokąt 52"/>
            <p:cNvSpPr/>
            <p:nvPr/>
          </p:nvSpPr>
          <p:spPr bwMode="auto">
            <a:xfrm>
              <a:off x="2411760" y="5084714"/>
              <a:ext cx="4896544" cy="432518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Predictor choice based on the minimum residual “history”</a:t>
              </a:r>
            </a:p>
          </p:txBody>
        </p:sp>
        <p:cxnSp>
          <p:nvCxnSpPr>
            <p:cNvPr id="55" name="Łącznik prosty ze strzałką 54"/>
            <p:cNvCxnSpPr>
              <a:cxnSpLocks noChangeShapeType="1"/>
              <a:stCxn id="53" idx="0"/>
              <a:endCxn id="41" idx="2"/>
            </p:cNvCxnSpPr>
            <p:nvPr/>
          </p:nvCxnSpPr>
          <p:spPr bwMode="auto">
            <a:xfrm rot="5400000" flipH="1">
              <a:off x="3232545" y="3447855"/>
              <a:ext cx="921776" cy="2334787"/>
            </a:xfrm>
            <a:prstGeom prst="curvedConnector3">
              <a:avLst>
                <a:gd name="adj1" fmla="val 50060"/>
              </a:avLst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57" name="Łącznik prosty ze strzałką 56"/>
            <p:cNvCxnSpPr>
              <a:cxnSpLocks noChangeShapeType="1"/>
              <a:stCxn id="53" idx="0"/>
              <a:endCxn id="34" idx="2"/>
            </p:cNvCxnSpPr>
            <p:nvPr/>
          </p:nvCxnSpPr>
          <p:spPr bwMode="auto">
            <a:xfrm rot="16200000">
              <a:off x="5137826" y="3444183"/>
              <a:ext cx="1353825" cy="1907826"/>
            </a:xfrm>
            <a:prstGeom prst="curvedConnector3">
              <a:avLst>
                <a:gd name="adj1" fmla="val 50046"/>
              </a:avLst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66592" name="Text Box 32"/>
          <p:cNvSpPr txBox="1">
            <a:spLocks noChangeArrowheads="1"/>
          </p:cNvSpPr>
          <p:nvPr/>
        </p:nvSpPr>
        <p:spPr bwMode="auto">
          <a:xfrm>
            <a:off x="4624388" y="4591050"/>
            <a:ext cx="431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9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a 29"/>
          <p:cNvGrpSpPr>
            <a:grpSpLocks/>
          </p:cNvGrpSpPr>
          <p:nvPr/>
        </p:nvGrpSpPr>
        <p:grpSpPr bwMode="auto">
          <a:xfrm>
            <a:off x="179388" y="1484313"/>
            <a:ext cx="8640762" cy="4527550"/>
            <a:chOff x="179512" y="1484784"/>
            <a:chExt cx="8640960" cy="4527793"/>
          </a:xfrm>
        </p:grpSpPr>
        <p:sp>
          <p:nvSpPr>
            <p:cNvPr id="9" name="Prostokąt 8"/>
            <p:cNvSpPr/>
            <p:nvPr/>
          </p:nvSpPr>
          <p:spPr bwMode="auto">
            <a:xfrm>
              <a:off x="250951" y="1619728"/>
              <a:ext cx="865208" cy="180032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Renderer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Łącznik prosty ze strzałką 6"/>
            <p:cNvCxnSpPr/>
            <p:nvPr/>
          </p:nvCxnSpPr>
          <p:spPr bwMode="auto">
            <a:xfrm>
              <a:off x="1116158" y="1908669"/>
              <a:ext cx="358783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Prostokąt zaokrąglony 9"/>
            <p:cNvSpPr/>
            <p:nvPr/>
          </p:nvSpPr>
          <p:spPr bwMode="auto">
            <a:xfrm>
              <a:off x="1474942" y="2700874"/>
              <a:ext cx="1297017" cy="574706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Low-res.</a:t>
              </a:r>
            </a:p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jittered frame</a:t>
              </a:r>
            </a:p>
          </p:txBody>
        </p:sp>
        <p:cxnSp>
          <p:nvCxnSpPr>
            <p:cNvPr id="11" name="Łącznik prosty ze strzałką 10"/>
            <p:cNvCxnSpPr/>
            <p:nvPr/>
          </p:nvCxnSpPr>
          <p:spPr bwMode="auto">
            <a:xfrm>
              <a:off x="1116158" y="2988227"/>
              <a:ext cx="358783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Prostokąt 11"/>
            <p:cNvSpPr/>
            <p:nvPr/>
          </p:nvSpPr>
          <p:spPr bwMode="auto">
            <a:xfrm>
              <a:off x="1619407" y="4717107"/>
              <a:ext cx="1008086" cy="574706"/>
            </a:xfrm>
            <a:prstGeom prst="rect">
              <a:avLst/>
            </a:prstGeom>
            <a:solidFill>
              <a:schemeClr val="accent4"/>
            </a:solidFill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H.264</a:t>
              </a:r>
            </a:p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Encoder</a:t>
              </a:r>
            </a:p>
          </p:txBody>
        </p:sp>
        <p:cxnSp>
          <p:nvCxnSpPr>
            <p:cNvPr id="14" name="Łącznik prosty ze strzałką 13"/>
            <p:cNvCxnSpPr>
              <a:endCxn id="12" idx="0"/>
            </p:cNvCxnSpPr>
            <p:nvPr/>
          </p:nvCxnSpPr>
          <p:spPr bwMode="auto">
            <a:xfrm rot="5400000">
              <a:off x="1403480" y="3996344"/>
              <a:ext cx="1439940" cy="1587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Łącznik prosty ze strzałką 18"/>
            <p:cNvCxnSpPr>
              <a:stCxn id="9" idx="2"/>
            </p:cNvCxnSpPr>
            <p:nvPr/>
          </p:nvCxnSpPr>
          <p:spPr bwMode="auto">
            <a:xfrm rot="5400000">
              <a:off x="99" y="4104300"/>
              <a:ext cx="136691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Prostokąt zaokrąglony 25"/>
            <p:cNvSpPr/>
            <p:nvPr/>
          </p:nvSpPr>
          <p:spPr bwMode="auto">
            <a:xfrm>
              <a:off x="179512" y="4788548"/>
              <a:ext cx="1008085" cy="503265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Camera</a:t>
              </a:r>
            </a:p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matrix</a:t>
              </a:r>
            </a:p>
          </p:txBody>
        </p:sp>
        <p:cxnSp>
          <p:nvCxnSpPr>
            <p:cNvPr id="36" name="Łącznik prosty 35"/>
            <p:cNvCxnSpPr/>
            <p:nvPr/>
          </p:nvCxnSpPr>
          <p:spPr bwMode="auto">
            <a:xfrm>
              <a:off x="323977" y="6012577"/>
              <a:ext cx="8496495" cy="0"/>
            </a:xfrm>
            <a:prstGeom prst="line">
              <a:avLst/>
            </a:prstGeom>
            <a:ln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Łącznik prosty ze strzałką 43"/>
            <p:cNvCxnSpPr/>
            <p:nvPr/>
          </p:nvCxnSpPr>
          <p:spPr bwMode="auto">
            <a:xfrm rot="5400000">
              <a:off x="359687" y="5616474"/>
              <a:ext cx="647735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Łącznik prosty ze strzałką 46"/>
            <p:cNvCxnSpPr>
              <a:stCxn id="12" idx="2"/>
            </p:cNvCxnSpPr>
            <p:nvPr/>
          </p:nvCxnSpPr>
          <p:spPr bwMode="auto">
            <a:xfrm rot="5400000">
              <a:off x="1798789" y="5615681"/>
              <a:ext cx="649322" cy="1587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Prostokąt 48"/>
            <p:cNvSpPr/>
            <p:nvPr/>
          </p:nvSpPr>
          <p:spPr bwMode="auto">
            <a:xfrm>
              <a:off x="3059303" y="1619728"/>
              <a:ext cx="936646" cy="180032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Edge</a:t>
              </a:r>
            </a:p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detection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0" name="Łącznik prosty ze strzałką 49"/>
            <p:cNvCxnSpPr/>
            <p:nvPr/>
          </p:nvCxnSpPr>
          <p:spPr bwMode="auto">
            <a:xfrm>
              <a:off x="2483027" y="1908669"/>
              <a:ext cx="576276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Prostokąt 52"/>
            <p:cNvSpPr/>
            <p:nvPr/>
          </p:nvSpPr>
          <p:spPr bwMode="auto">
            <a:xfrm>
              <a:off x="4500786" y="1692757"/>
              <a:ext cx="1295430" cy="43182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Quantization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4" name="Łącznik prosty ze strzałką 53"/>
            <p:cNvCxnSpPr>
              <a:endCxn id="53" idx="1"/>
            </p:cNvCxnSpPr>
            <p:nvPr/>
          </p:nvCxnSpPr>
          <p:spPr bwMode="auto">
            <a:xfrm>
              <a:off x="3995949" y="1908669"/>
              <a:ext cx="504837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Łącznik prosty ze strzałką 57"/>
            <p:cNvCxnSpPr>
              <a:stCxn id="53" idx="2"/>
              <a:endCxn id="64" idx="0"/>
            </p:cNvCxnSpPr>
            <p:nvPr/>
          </p:nvCxnSpPr>
          <p:spPr bwMode="auto">
            <a:xfrm rot="5400000">
              <a:off x="3887164" y="3384329"/>
              <a:ext cx="2521085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Prostokąt 63"/>
            <p:cNvSpPr/>
            <p:nvPr/>
          </p:nvSpPr>
          <p:spPr bwMode="auto">
            <a:xfrm>
              <a:off x="4500786" y="4644079"/>
              <a:ext cx="1295430" cy="576293"/>
            </a:xfrm>
            <a:prstGeom prst="rect">
              <a:avLst/>
            </a:prstGeom>
            <a:solidFill>
              <a:schemeClr val="accent4"/>
            </a:solidFill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Edge image</a:t>
              </a:r>
            </a:p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Encoder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0" name="Łącznik prosty ze strzałką 69"/>
            <p:cNvCxnSpPr>
              <a:stCxn id="64" idx="2"/>
            </p:cNvCxnSpPr>
            <p:nvPr/>
          </p:nvCxnSpPr>
          <p:spPr bwMode="auto">
            <a:xfrm rot="5400000">
              <a:off x="4788119" y="5580754"/>
              <a:ext cx="719176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Łącznik prosty ze strzałką 72"/>
            <p:cNvCxnSpPr>
              <a:stCxn id="53" idx="3"/>
              <a:endCxn id="75" idx="1"/>
            </p:cNvCxnSpPr>
            <p:nvPr/>
          </p:nvCxnSpPr>
          <p:spPr bwMode="auto">
            <a:xfrm>
              <a:off x="5796216" y="1908669"/>
              <a:ext cx="1152551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Prostokąt 74"/>
            <p:cNvSpPr/>
            <p:nvPr/>
          </p:nvSpPr>
          <p:spPr bwMode="auto">
            <a:xfrm>
              <a:off x="6948767" y="1619728"/>
              <a:ext cx="1655800" cy="57629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Edge image</a:t>
              </a:r>
            </a:p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diffusion</a:t>
              </a:r>
            </a:p>
          </p:txBody>
        </p:sp>
        <p:sp>
          <p:nvSpPr>
            <p:cNvPr id="78" name="Prostokąt 77"/>
            <p:cNvSpPr/>
            <p:nvPr/>
          </p:nvSpPr>
          <p:spPr bwMode="auto">
            <a:xfrm>
              <a:off x="6948767" y="4644079"/>
              <a:ext cx="1655800" cy="57629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Current frame</a:t>
              </a:r>
            </a:p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prediction</a:t>
              </a:r>
            </a:p>
          </p:txBody>
        </p:sp>
        <p:cxnSp>
          <p:nvCxnSpPr>
            <p:cNvPr id="79" name="Łącznik prosty ze strzałką 78"/>
            <p:cNvCxnSpPr>
              <a:stCxn id="75" idx="2"/>
              <a:endCxn id="78" idx="0"/>
            </p:cNvCxnSpPr>
            <p:nvPr/>
          </p:nvCxnSpPr>
          <p:spPr bwMode="auto">
            <a:xfrm rot="5400000">
              <a:off x="6552638" y="3420844"/>
              <a:ext cx="2448056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Łącznik prosty ze strzałką 82"/>
            <p:cNvCxnSpPr>
              <a:stCxn id="78" idx="1"/>
              <a:endCxn id="64" idx="3"/>
            </p:cNvCxnSpPr>
            <p:nvPr/>
          </p:nvCxnSpPr>
          <p:spPr bwMode="auto">
            <a:xfrm rot="10800000">
              <a:off x="5796216" y="4933019"/>
              <a:ext cx="1152551" cy="1587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6" name="Prostokąt zaokrąglony 85"/>
            <p:cNvSpPr/>
            <p:nvPr/>
          </p:nvSpPr>
          <p:spPr bwMode="auto">
            <a:xfrm>
              <a:off x="1474942" y="1484784"/>
              <a:ext cx="1008085" cy="863646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High-res.</a:t>
              </a:r>
            </a:p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attribute</a:t>
              </a:r>
            </a:p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buffers</a:t>
              </a:r>
            </a:p>
          </p:txBody>
        </p:sp>
        <p:cxnSp>
          <p:nvCxnSpPr>
            <p:cNvPr id="28" name="Łącznik prosty ze strzałką 27"/>
            <p:cNvCxnSpPr/>
            <p:nvPr/>
          </p:nvCxnSpPr>
          <p:spPr bwMode="auto">
            <a:xfrm>
              <a:off x="2771958" y="2996165"/>
              <a:ext cx="287345" cy="1587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7586" name="Grupa 38"/>
          <p:cNvGrpSpPr>
            <a:grpSpLocks/>
          </p:cNvGrpSpPr>
          <p:nvPr/>
        </p:nvGrpSpPr>
        <p:grpSpPr bwMode="auto">
          <a:xfrm>
            <a:off x="-36513" y="0"/>
            <a:ext cx="9180513" cy="1052513"/>
            <a:chOff x="-36512" y="0"/>
            <a:chExt cx="9180512" cy="1052736"/>
          </a:xfrm>
        </p:grpSpPr>
        <p:sp>
          <p:nvSpPr>
            <p:cNvPr id="38" name="Prostokąt 37"/>
            <p:cNvSpPr/>
            <p:nvPr/>
          </p:nvSpPr>
          <p:spPr bwMode="auto">
            <a:xfrm>
              <a:off x="1" y="0"/>
              <a:ext cx="9143999" cy="1052736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67590" name="Picture 2" descr="C:\Users\Dawid Pająk\Downloads\zut_hor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55776" y="59267"/>
              <a:ext cx="4000528" cy="264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Prostokąt 33"/>
            <p:cNvSpPr/>
            <p:nvPr/>
          </p:nvSpPr>
          <p:spPr bwMode="auto">
            <a:xfrm>
              <a:off x="611189" y="836790"/>
              <a:ext cx="8532811" cy="21594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5" name="Prostokąt 34"/>
            <p:cNvSpPr/>
            <p:nvPr/>
          </p:nvSpPr>
          <p:spPr bwMode="auto">
            <a:xfrm>
              <a:off x="-36512" y="836790"/>
              <a:ext cx="576263" cy="21594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fld id="{18342245-3104-4AAD-8B1A-0725CFDB76D1}" type="slidenum">
                <a:rPr lang="en-US" sz="1200" b="1">
                  <a:latin typeface="+mn-lt"/>
                </a:rPr>
                <a:pPr algn="ctr" eaLnBrk="0" hangingPunct="0">
                  <a:defRPr/>
                </a:pPr>
                <a:t>36</a:t>
              </a:fld>
              <a:endParaRPr lang="en-US" sz="1200" b="1" dirty="0">
                <a:latin typeface="+mn-lt"/>
              </a:endParaRPr>
            </a:p>
          </p:txBody>
        </p:sp>
        <p:pic>
          <p:nvPicPr>
            <p:cNvPr id="67593" name="Obraz 36" descr="mpii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36296" y="116632"/>
              <a:ext cx="1800200" cy="492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" name="pole tekstowe 28"/>
          <p:cNvSpPr txBox="1"/>
          <p:nvPr/>
        </p:nvSpPr>
        <p:spPr>
          <a:xfrm>
            <a:off x="3521075" y="6084888"/>
            <a:ext cx="1914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Client side</a:t>
            </a:r>
          </a:p>
        </p:txBody>
      </p:sp>
      <p:sp>
        <p:nvSpPr>
          <p:cNvPr id="67588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dirty="0" smtClean="0"/>
              <a:t>Our solution – server-side</a:t>
            </a:r>
          </a:p>
        </p:txBody>
      </p:sp>
      <p:pic>
        <p:nvPicPr>
          <p:cNvPr id="39" name="Picture 2" descr="http://edite-de-paris.fr/logos/logo_telecom_paristech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72008"/>
            <a:ext cx="57606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04624E-6 L -3.88889E-6 -0.654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09" name="Grupa 38"/>
          <p:cNvGrpSpPr>
            <a:grpSpLocks/>
          </p:cNvGrpSpPr>
          <p:nvPr/>
        </p:nvGrpSpPr>
        <p:grpSpPr bwMode="auto">
          <a:xfrm>
            <a:off x="323850" y="738188"/>
            <a:ext cx="8496300" cy="790575"/>
            <a:chOff x="323528" y="756787"/>
            <a:chExt cx="8496944" cy="791294"/>
          </a:xfrm>
        </p:grpSpPr>
        <p:cxnSp>
          <p:nvCxnSpPr>
            <p:cNvPr id="36" name="Łącznik prosty 35"/>
            <p:cNvCxnSpPr/>
            <p:nvPr/>
          </p:nvCxnSpPr>
          <p:spPr bwMode="auto">
            <a:xfrm>
              <a:off x="323528" y="1548081"/>
              <a:ext cx="8496944" cy="0"/>
            </a:xfrm>
            <a:prstGeom prst="line">
              <a:avLst/>
            </a:prstGeom>
            <a:ln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Łącznik prosty ze strzałką 43"/>
            <p:cNvCxnSpPr/>
            <p:nvPr/>
          </p:nvCxnSpPr>
          <p:spPr bwMode="auto">
            <a:xfrm rot="5400000">
              <a:off x="358980" y="1151639"/>
              <a:ext cx="648289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Łącznik prosty ze strzałką 46"/>
            <p:cNvCxnSpPr/>
            <p:nvPr/>
          </p:nvCxnSpPr>
          <p:spPr bwMode="auto">
            <a:xfrm rot="5400000">
              <a:off x="1798952" y="1151639"/>
              <a:ext cx="648289" cy="1587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Łącznik prosty ze strzałką 69"/>
            <p:cNvCxnSpPr/>
            <p:nvPr/>
          </p:nvCxnSpPr>
          <p:spPr bwMode="auto">
            <a:xfrm rot="5400000">
              <a:off x="4787617" y="1115889"/>
              <a:ext cx="719791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8610" name="Grupa 38"/>
          <p:cNvGrpSpPr>
            <a:grpSpLocks/>
          </p:cNvGrpSpPr>
          <p:nvPr/>
        </p:nvGrpSpPr>
        <p:grpSpPr bwMode="auto">
          <a:xfrm>
            <a:off x="-36513" y="0"/>
            <a:ext cx="9180513" cy="1052513"/>
            <a:chOff x="-36512" y="0"/>
            <a:chExt cx="9180512" cy="1052736"/>
          </a:xfrm>
        </p:grpSpPr>
        <p:sp>
          <p:nvSpPr>
            <p:cNvPr id="38" name="Prostokąt 37"/>
            <p:cNvSpPr/>
            <p:nvPr/>
          </p:nvSpPr>
          <p:spPr bwMode="auto">
            <a:xfrm>
              <a:off x="1" y="0"/>
              <a:ext cx="9143999" cy="1052736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68638" name="Picture 2" descr="C:\Users\Dawid Pająk\Downloads\zut_hor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55776" y="59267"/>
              <a:ext cx="4000528" cy="264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Prostokąt 33"/>
            <p:cNvSpPr/>
            <p:nvPr/>
          </p:nvSpPr>
          <p:spPr bwMode="auto">
            <a:xfrm>
              <a:off x="611189" y="836790"/>
              <a:ext cx="8532811" cy="21594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5" name="Prostokąt 34"/>
            <p:cNvSpPr/>
            <p:nvPr/>
          </p:nvSpPr>
          <p:spPr bwMode="auto">
            <a:xfrm>
              <a:off x="-36512" y="836790"/>
              <a:ext cx="576263" cy="21594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fld id="{B5721D65-6C6C-41E4-8D18-C3A59821F421}" type="slidenum">
                <a:rPr lang="en-US" sz="1200" b="1">
                  <a:latin typeface="+mn-lt"/>
                </a:rPr>
                <a:pPr algn="ctr" eaLnBrk="0" hangingPunct="0">
                  <a:defRPr/>
                </a:pPr>
                <a:t>37</a:t>
              </a:fld>
              <a:endParaRPr lang="en-US" sz="1200" b="1" dirty="0">
                <a:latin typeface="+mn-lt"/>
              </a:endParaRPr>
            </a:p>
          </p:txBody>
        </p:sp>
        <p:pic>
          <p:nvPicPr>
            <p:cNvPr id="68641" name="Obraz 36" descr="mpii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36296" y="116632"/>
              <a:ext cx="1800200" cy="492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" name="pole tekstowe 28"/>
          <p:cNvSpPr txBox="1"/>
          <p:nvPr/>
        </p:nvSpPr>
        <p:spPr>
          <a:xfrm>
            <a:off x="3521075" y="6084888"/>
            <a:ext cx="1914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Client side</a:t>
            </a:r>
          </a:p>
        </p:txBody>
      </p:sp>
      <p:sp>
        <p:nvSpPr>
          <p:cNvPr id="68612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dirty="0" smtClean="0"/>
              <a:t>Our solution – client-side</a:t>
            </a:r>
          </a:p>
        </p:txBody>
      </p:sp>
      <p:grpSp>
        <p:nvGrpSpPr>
          <p:cNvPr id="130" name="Grupa 129"/>
          <p:cNvGrpSpPr>
            <a:grpSpLocks/>
          </p:cNvGrpSpPr>
          <p:nvPr/>
        </p:nvGrpSpPr>
        <p:grpSpPr bwMode="auto">
          <a:xfrm>
            <a:off x="179388" y="1628775"/>
            <a:ext cx="8208962" cy="5097463"/>
            <a:chOff x="179512" y="1628800"/>
            <a:chExt cx="8208912" cy="5097328"/>
          </a:xfrm>
        </p:grpSpPr>
        <p:sp>
          <p:nvSpPr>
            <p:cNvPr id="41" name="Prostokąt 40"/>
            <p:cNvSpPr/>
            <p:nvPr/>
          </p:nvSpPr>
          <p:spPr bwMode="auto">
            <a:xfrm>
              <a:off x="179512" y="3141648"/>
              <a:ext cx="1439853" cy="1584283"/>
            </a:xfrm>
            <a:prstGeom prst="rect">
              <a:avLst/>
            </a:prstGeom>
            <a:solidFill>
              <a:srgbClr val="FFFF00"/>
            </a:solidFill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 err="1">
                  <a:solidFill>
                    <a:schemeClr val="tx1"/>
                  </a:solidFill>
                </a:rPr>
                <a:t>Upsampling</a:t>
              </a:r>
              <a:endParaRPr lang="en-US" sz="1600" dirty="0">
                <a:solidFill>
                  <a:schemeClr val="tx1"/>
                </a:solidFill>
              </a:endParaRPr>
            </a:p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+</a:t>
              </a:r>
            </a:p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Other </a:t>
              </a:r>
            </a:p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applications</a:t>
              </a:r>
            </a:p>
          </p:txBody>
        </p:sp>
        <p:sp>
          <p:nvSpPr>
            <p:cNvPr id="43" name="Prostokąt zaokrąglony 42"/>
            <p:cNvSpPr/>
            <p:nvPr/>
          </p:nvSpPr>
          <p:spPr bwMode="auto">
            <a:xfrm>
              <a:off x="2916345" y="3141648"/>
              <a:ext cx="1295392" cy="574660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Low-res.</a:t>
              </a:r>
            </a:p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jittered frame</a:t>
              </a:r>
            </a:p>
          </p:txBody>
        </p:sp>
        <p:sp>
          <p:nvSpPr>
            <p:cNvPr id="46" name="Prostokąt 45"/>
            <p:cNvSpPr/>
            <p:nvPr/>
          </p:nvSpPr>
          <p:spPr bwMode="auto">
            <a:xfrm>
              <a:off x="1619365" y="2060589"/>
              <a:ext cx="1008057" cy="576248"/>
            </a:xfrm>
            <a:prstGeom prst="rect">
              <a:avLst/>
            </a:prstGeom>
            <a:solidFill>
              <a:schemeClr val="accent4"/>
            </a:solidFill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H.264</a:t>
              </a:r>
            </a:p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Decoder</a:t>
              </a:r>
            </a:p>
          </p:txBody>
        </p:sp>
        <p:sp>
          <p:nvSpPr>
            <p:cNvPr id="52" name="Prostokąt zaokrąglony 51"/>
            <p:cNvSpPr/>
            <p:nvPr/>
          </p:nvSpPr>
          <p:spPr bwMode="auto">
            <a:xfrm>
              <a:off x="179512" y="2060589"/>
              <a:ext cx="1008056" cy="504812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Camera</a:t>
              </a:r>
            </a:p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matrix</a:t>
              </a:r>
            </a:p>
          </p:txBody>
        </p:sp>
        <p:sp>
          <p:nvSpPr>
            <p:cNvPr id="65" name="Prostokąt 64"/>
            <p:cNvSpPr/>
            <p:nvPr/>
          </p:nvSpPr>
          <p:spPr bwMode="auto">
            <a:xfrm>
              <a:off x="4500661" y="2060589"/>
              <a:ext cx="1295392" cy="576248"/>
            </a:xfrm>
            <a:prstGeom prst="rect">
              <a:avLst/>
            </a:prstGeom>
            <a:solidFill>
              <a:schemeClr val="accent4"/>
            </a:solidFill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Edge image</a:t>
              </a:r>
            </a:p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Decoder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66" name="Łącznik prosty ze strzałką 65"/>
            <p:cNvCxnSpPr>
              <a:endCxn id="65" idx="0"/>
            </p:cNvCxnSpPr>
            <p:nvPr/>
          </p:nvCxnSpPr>
          <p:spPr bwMode="auto">
            <a:xfrm rot="5400000">
              <a:off x="4931668" y="1845488"/>
              <a:ext cx="431789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Prostokąt 67"/>
            <p:cNvSpPr/>
            <p:nvPr/>
          </p:nvSpPr>
          <p:spPr bwMode="auto">
            <a:xfrm>
              <a:off x="4427636" y="4149683"/>
              <a:ext cx="1655752" cy="57624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Edge image</a:t>
              </a:r>
            </a:p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diffusion</a:t>
              </a:r>
            </a:p>
          </p:txBody>
        </p:sp>
        <p:sp>
          <p:nvSpPr>
            <p:cNvPr id="69" name="Prostokąt 68"/>
            <p:cNvSpPr/>
            <p:nvPr/>
          </p:nvSpPr>
          <p:spPr bwMode="auto">
            <a:xfrm>
              <a:off x="6732672" y="3141648"/>
              <a:ext cx="1655752" cy="57466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Future frame</a:t>
              </a:r>
            </a:p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prediction</a:t>
              </a:r>
            </a:p>
          </p:txBody>
        </p:sp>
        <p:sp>
          <p:nvSpPr>
            <p:cNvPr id="74" name="Prostokąt zaokrąglony 73"/>
            <p:cNvSpPr/>
            <p:nvPr/>
          </p:nvSpPr>
          <p:spPr bwMode="auto">
            <a:xfrm>
              <a:off x="2916345" y="4005225"/>
              <a:ext cx="1008056" cy="863577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High-res.</a:t>
              </a:r>
            </a:p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attribute</a:t>
              </a:r>
            </a:p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buffers</a:t>
              </a:r>
            </a:p>
          </p:txBody>
        </p:sp>
        <p:cxnSp>
          <p:nvCxnSpPr>
            <p:cNvPr id="89" name="Łącznik prosty ze strzałką 88"/>
            <p:cNvCxnSpPr/>
            <p:nvPr/>
          </p:nvCxnSpPr>
          <p:spPr bwMode="auto">
            <a:xfrm rot="5400000">
              <a:off x="1909087" y="1843900"/>
              <a:ext cx="431789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Łącznik prosty ze strzałką 89"/>
            <p:cNvCxnSpPr/>
            <p:nvPr/>
          </p:nvCxnSpPr>
          <p:spPr bwMode="auto">
            <a:xfrm rot="5400000">
              <a:off x="469234" y="1843900"/>
              <a:ext cx="431789" cy="1587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Łącznik prosty ze strzałką 90"/>
            <p:cNvCxnSpPr/>
            <p:nvPr/>
          </p:nvCxnSpPr>
          <p:spPr bwMode="auto">
            <a:xfrm rot="5400000">
              <a:off x="397004" y="2852731"/>
              <a:ext cx="576248" cy="1587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Łącznik prosty ze strzałką 94"/>
            <p:cNvCxnSpPr/>
            <p:nvPr/>
          </p:nvCxnSpPr>
          <p:spPr bwMode="auto">
            <a:xfrm rot="5400000">
              <a:off x="4392727" y="3392466"/>
              <a:ext cx="1512847" cy="1587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Łącznik prosty ze strzałką 96"/>
            <p:cNvCxnSpPr>
              <a:stCxn id="68" idx="1"/>
              <a:endCxn id="74" idx="3"/>
            </p:cNvCxnSpPr>
            <p:nvPr/>
          </p:nvCxnSpPr>
          <p:spPr bwMode="auto">
            <a:xfrm rot="10800000">
              <a:off x="3924401" y="4437014"/>
              <a:ext cx="503235" cy="1587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Łącznik prosty ze strzałką 100"/>
            <p:cNvCxnSpPr>
              <a:stCxn id="43" idx="1"/>
            </p:cNvCxnSpPr>
            <p:nvPr/>
          </p:nvCxnSpPr>
          <p:spPr bwMode="auto">
            <a:xfrm rot="10800000">
              <a:off x="1619365" y="3428977"/>
              <a:ext cx="129698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Łącznik prosty ze strzałką 102"/>
            <p:cNvCxnSpPr/>
            <p:nvPr/>
          </p:nvCxnSpPr>
          <p:spPr bwMode="auto">
            <a:xfrm rot="10800000">
              <a:off x="1619365" y="4437014"/>
              <a:ext cx="1298567" cy="1587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Kształt 108"/>
            <p:cNvCxnSpPr>
              <a:stCxn id="46" idx="3"/>
              <a:endCxn id="43" idx="0"/>
            </p:cNvCxnSpPr>
            <p:nvPr/>
          </p:nvCxnSpPr>
          <p:spPr bwMode="auto">
            <a:xfrm>
              <a:off x="2627422" y="2349506"/>
              <a:ext cx="936619" cy="792142"/>
            </a:xfrm>
            <a:prstGeom prst="bentConnector2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Łącznik prosty 114"/>
            <p:cNvCxnSpPr>
              <a:stCxn id="74" idx="2"/>
            </p:cNvCxnSpPr>
            <p:nvPr/>
          </p:nvCxnSpPr>
          <p:spPr bwMode="auto">
            <a:xfrm rot="5400000">
              <a:off x="3131456" y="5156926"/>
              <a:ext cx="576247" cy="0"/>
            </a:xfrm>
            <a:prstGeom prst="line">
              <a:avLst/>
            </a:prstGeom>
            <a:ln>
              <a:headEnd type="none" w="med" len="med"/>
              <a:tailEnd type="non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Kształt 116"/>
            <p:cNvCxnSpPr>
              <a:endCxn id="69" idx="2"/>
            </p:cNvCxnSpPr>
            <p:nvPr/>
          </p:nvCxnSpPr>
          <p:spPr bwMode="auto">
            <a:xfrm flipV="1">
              <a:off x="3419579" y="3716308"/>
              <a:ext cx="4140175" cy="1728741"/>
            </a:xfrm>
            <a:prstGeom prst="bentConnector2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Kształt 119"/>
            <p:cNvCxnSpPr>
              <a:stCxn id="69" idx="0"/>
              <a:endCxn id="65" idx="3"/>
            </p:cNvCxnSpPr>
            <p:nvPr/>
          </p:nvCxnSpPr>
          <p:spPr bwMode="auto">
            <a:xfrm rot="16200000" flipV="1">
              <a:off x="6281832" y="1863727"/>
              <a:ext cx="792142" cy="1763701"/>
            </a:xfrm>
            <a:prstGeom prst="bentConnector2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68634" name="Grupa 128"/>
            <p:cNvGrpSpPr>
              <a:grpSpLocks/>
            </p:cNvGrpSpPr>
            <p:nvPr/>
          </p:nvGrpSpPr>
          <p:grpSpPr bwMode="auto">
            <a:xfrm>
              <a:off x="323528" y="4925928"/>
              <a:ext cx="2376264" cy="1800200"/>
              <a:chOff x="107504" y="4941168"/>
              <a:chExt cx="2376264" cy="1800200"/>
            </a:xfrm>
          </p:grpSpPr>
          <p:sp>
            <p:nvSpPr>
              <p:cNvPr id="128" name="Objaśnienie prostokątne 127"/>
              <p:cNvSpPr/>
              <p:nvPr/>
            </p:nvSpPr>
            <p:spPr bwMode="auto">
              <a:xfrm>
                <a:off x="107949" y="4941191"/>
                <a:ext cx="2376474" cy="1800177"/>
              </a:xfrm>
              <a:prstGeom prst="wedgeRectCallout">
                <a:avLst>
                  <a:gd name="adj1" fmla="val -27714"/>
                  <a:gd name="adj2" fmla="val -68618"/>
                </a:avLst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8636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9735" y="5005556"/>
                <a:ext cx="2232025" cy="1674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40" name="Picture 2" descr="http://edite-de-paris.fr/logos/logo_telecom_paristech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72008"/>
            <a:ext cx="57606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dirty="0" smtClean="0"/>
              <a:t>Results – Quality</a:t>
            </a:r>
          </a:p>
        </p:txBody>
      </p:sp>
      <p:graphicFrame>
        <p:nvGraphicFramePr>
          <p:cNvPr id="14" name="Wykres 4"/>
          <p:cNvGraphicFramePr>
            <a:graphicFrameLocks/>
          </p:cNvGraphicFramePr>
          <p:nvPr/>
        </p:nvGraphicFramePr>
        <p:xfrm>
          <a:off x="252413" y="1198563"/>
          <a:ext cx="8639175" cy="56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pole tekstowe 3"/>
          <p:cNvSpPr txBox="1"/>
          <p:nvPr/>
        </p:nvSpPr>
        <p:spPr>
          <a:xfrm rot="16200000">
            <a:off x="-377031" y="3734594"/>
            <a:ext cx="11239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PSNR [dB]</a:t>
            </a:r>
          </a:p>
        </p:txBody>
      </p:sp>
      <p:grpSp>
        <p:nvGrpSpPr>
          <p:cNvPr id="34" name="Grupa 33"/>
          <p:cNvGrpSpPr>
            <a:grpSpLocks/>
          </p:cNvGrpSpPr>
          <p:nvPr/>
        </p:nvGrpSpPr>
        <p:grpSpPr bwMode="auto">
          <a:xfrm>
            <a:off x="1116013" y="2276475"/>
            <a:ext cx="4103687" cy="2952750"/>
            <a:chOff x="1115616" y="2276872"/>
            <a:chExt cx="4104456" cy="2952328"/>
          </a:xfrm>
        </p:grpSpPr>
        <p:cxnSp>
          <p:nvCxnSpPr>
            <p:cNvPr id="9" name="Łącznik prosty ze strzałką 8"/>
            <p:cNvCxnSpPr>
              <a:stCxn id="19" idx="1"/>
            </p:cNvCxnSpPr>
            <p:nvPr/>
          </p:nvCxnSpPr>
          <p:spPr bwMode="auto">
            <a:xfrm rot="10800000" flipV="1">
              <a:off x="1331556" y="2456234"/>
              <a:ext cx="1368681" cy="1188867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Łącznik prosty ze strzałką 10"/>
            <p:cNvCxnSpPr>
              <a:stCxn id="19" idx="1"/>
            </p:cNvCxnSpPr>
            <p:nvPr/>
          </p:nvCxnSpPr>
          <p:spPr bwMode="auto">
            <a:xfrm rot="10800000" flipV="1">
              <a:off x="2123867" y="2456234"/>
              <a:ext cx="576371" cy="1260295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ze strzałką 12"/>
            <p:cNvCxnSpPr>
              <a:stCxn id="20" idx="1"/>
            </p:cNvCxnSpPr>
            <p:nvPr/>
          </p:nvCxnSpPr>
          <p:spPr bwMode="auto">
            <a:xfrm rot="10800000" flipV="1">
              <a:off x="1115616" y="4473658"/>
              <a:ext cx="1511583" cy="755542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ze strzałką 14"/>
            <p:cNvCxnSpPr>
              <a:stCxn id="20" idx="1"/>
            </p:cNvCxnSpPr>
            <p:nvPr/>
          </p:nvCxnSpPr>
          <p:spPr bwMode="auto">
            <a:xfrm rot="10800000" flipV="1">
              <a:off x="1907926" y="4473658"/>
              <a:ext cx="719273" cy="755542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Prostokąt zaokrąglony 18"/>
            <p:cNvSpPr/>
            <p:nvPr/>
          </p:nvSpPr>
          <p:spPr bwMode="auto">
            <a:xfrm>
              <a:off x="2700238" y="2276872"/>
              <a:ext cx="2519834" cy="360311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Slightly lower depth quality</a:t>
              </a:r>
            </a:p>
          </p:txBody>
        </p:sp>
        <p:sp>
          <p:nvSpPr>
            <p:cNvPr id="20" name="Prostokąt zaokrąglony 19"/>
            <p:cNvSpPr/>
            <p:nvPr/>
          </p:nvSpPr>
          <p:spPr bwMode="auto">
            <a:xfrm>
              <a:off x="2627199" y="4292709"/>
              <a:ext cx="2521422" cy="360311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Still better reconstruction!</a:t>
              </a:r>
            </a:p>
          </p:txBody>
        </p:sp>
      </p:grpSp>
      <p:sp>
        <p:nvSpPr>
          <p:cNvPr id="12" name="pole tekstowe 11"/>
          <p:cNvSpPr txBox="1"/>
          <p:nvPr/>
        </p:nvSpPr>
        <p:spPr>
          <a:xfrm>
            <a:off x="5878513" y="3716338"/>
            <a:ext cx="3311525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000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x264 software used for H.264 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low-res. stream encoding (@2MBit)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4000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2x2 </a:t>
            </a:r>
            <a:r>
              <a:rPr lang="en-US" sz="2400" dirty="0" err="1">
                <a:solidFill>
                  <a:schemeClr val="tx1"/>
                </a:solidFill>
                <a:latin typeface="Calibri" pitchFamily="34" charset="0"/>
              </a:rPr>
              <a:t>upsampling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 ratio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dirty="0" smtClean="0"/>
              <a:t>Results – speed / scalability</a:t>
            </a:r>
          </a:p>
        </p:txBody>
      </p:sp>
      <p:graphicFrame>
        <p:nvGraphicFramePr>
          <p:cNvPr id="15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0" y="1340768"/>
          <a:ext cx="7812360" cy="5384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2411760" y="1052736"/>
            <a:ext cx="16732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 err="1">
                <a:solidFill>
                  <a:schemeClr val="tx1"/>
                </a:solidFill>
                <a:latin typeface="+mn-lt"/>
              </a:rPr>
              <a:t>Framerate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[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FPS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]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5291170" y="1700808"/>
            <a:ext cx="3924300" cy="26776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x264 software used for H.264 low-res. stream encoding (@2MBit)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4x4 </a:t>
            </a:r>
            <a:r>
              <a:rPr lang="en-US" sz="2400" dirty="0" err="1">
                <a:solidFill>
                  <a:schemeClr val="tx1"/>
                </a:solidFill>
                <a:latin typeface="Calibri" pitchFamily="34" charset="0"/>
              </a:rPr>
              <a:t>upsampling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 ratio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Costly pixel </a:t>
            </a:r>
            <a:r>
              <a:rPr lang="en-US" sz="2400" dirty="0" err="1">
                <a:solidFill>
                  <a:schemeClr val="tx1"/>
                </a:solidFill>
                <a:latin typeface="Calibri" pitchFamily="34" charset="0"/>
              </a:rPr>
              <a:t>shaders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: SSAO, PCF soft shadow maps…</a:t>
            </a:r>
          </a:p>
        </p:txBody>
      </p:sp>
      <p:sp>
        <p:nvSpPr>
          <p:cNvPr id="18" name="Objaśnienie prostokątne 17"/>
          <p:cNvSpPr/>
          <p:nvPr/>
        </p:nvSpPr>
        <p:spPr bwMode="auto">
          <a:xfrm>
            <a:off x="2844056" y="6092403"/>
            <a:ext cx="431800" cy="288925"/>
          </a:xfrm>
          <a:prstGeom prst="wedgeRectCallout">
            <a:avLst>
              <a:gd name="adj1" fmla="val -93585"/>
              <a:gd name="adj2" fmla="val 8119"/>
            </a:avLst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x2,2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9" name="Objaśnienie prostokątne 18"/>
          <p:cNvSpPr/>
          <p:nvPr/>
        </p:nvSpPr>
        <p:spPr bwMode="auto">
          <a:xfrm>
            <a:off x="4068192" y="5661248"/>
            <a:ext cx="431800" cy="288925"/>
          </a:xfrm>
          <a:prstGeom prst="wedgeRectCallout">
            <a:avLst>
              <a:gd name="adj1" fmla="val -93585"/>
              <a:gd name="adj2" fmla="val 8119"/>
            </a:avLst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x2,0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0" name="Objaśnienie prostokątne 19"/>
          <p:cNvSpPr/>
          <p:nvPr/>
        </p:nvSpPr>
        <p:spPr bwMode="auto">
          <a:xfrm>
            <a:off x="5364336" y="5229894"/>
            <a:ext cx="431800" cy="287338"/>
          </a:xfrm>
          <a:prstGeom prst="wedgeRectCallout">
            <a:avLst>
              <a:gd name="adj1" fmla="val -93585"/>
              <a:gd name="adj2" fmla="val 8119"/>
            </a:avLst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x1,9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1" name="Objaśnienie prostokątne 20"/>
          <p:cNvSpPr/>
          <p:nvPr/>
        </p:nvSpPr>
        <p:spPr bwMode="auto">
          <a:xfrm>
            <a:off x="2555776" y="4509120"/>
            <a:ext cx="431800" cy="288925"/>
          </a:xfrm>
          <a:prstGeom prst="wedgeRectCallout">
            <a:avLst>
              <a:gd name="adj1" fmla="val -93585"/>
              <a:gd name="adj2" fmla="val 8119"/>
            </a:avLst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x3,5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Objaśnienie prostokątne 21"/>
          <p:cNvSpPr/>
          <p:nvPr/>
        </p:nvSpPr>
        <p:spPr bwMode="auto">
          <a:xfrm>
            <a:off x="3708152" y="4076179"/>
            <a:ext cx="431800" cy="288925"/>
          </a:xfrm>
          <a:prstGeom prst="wedgeRectCallout">
            <a:avLst>
              <a:gd name="adj1" fmla="val -93585"/>
              <a:gd name="adj2" fmla="val 8119"/>
            </a:avLst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</a:rPr>
              <a:t>x3,0</a:t>
            </a:r>
          </a:p>
        </p:txBody>
      </p:sp>
      <p:sp>
        <p:nvSpPr>
          <p:cNvPr id="23" name="Objaśnienie prostokątne 22"/>
          <p:cNvSpPr/>
          <p:nvPr/>
        </p:nvSpPr>
        <p:spPr bwMode="auto">
          <a:xfrm>
            <a:off x="4572000" y="3645718"/>
            <a:ext cx="431800" cy="287338"/>
          </a:xfrm>
          <a:prstGeom prst="wedgeRectCallout">
            <a:avLst>
              <a:gd name="adj1" fmla="val -93585"/>
              <a:gd name="adj2" fmla="val 8119"/>
            </a:avLst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x2,3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Objaśnienie prostokątne 23"/>
          <p:cNvSpPr/>
          <p:nvPr/>
        </p:nvSpPr>
        <p:spPr bwMode="auto">
          <a:xfrm>
            <a:off x="2772048" y="2852936"/>
            <a:ext cx="431800" cy="288925"/>
          </a:xfrm>
          <a:prstGeom prst="wedgeRectCallout">
            <a:avLst>
              <a:gd name="adj1" fmla="val -93585"/>
              <a:gd name="adj2" fmla="val 8119"/>
            </a:avLst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x3,7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Objaśnienie prostokątne 24"/>
          <p:cNvSpPr/>
          <p:nvPr/>
        </p:nvSpPr>
        <p:spPr bwMode="auto">
          <a:xfrm>
            <a:off x="4282628" y="2420888"/>
            <a:ext cx="433388" cy="288925"/>
          </a:xfrm>
          <a:prstGeom prst="wedgeRectCallout">
            <a:avLst>
              <a:gd name="adj1" fmla="val -93585"/>
              <a:gd name="adj2" fmla="val 8119"/>
            </a:avLst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x3,3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6" name="Objaśnienie prostokątne 25"/>
          <p:cNvSpPr/>
          <p:nvPr/>
        </p:nvSpPr>
        <p:spPr bwMode="auto">
          <a:xfrm>
            <a:off x="4930701" y="1988840"/>
            <a:ext cx="433387" cy="287338"/>
          </a:xfrm>
          <a:prstGeom prst="wedgeRectCallout">
            <a:avLst>
              <a:gd name="adj1" fmla="val -93585"/>
              <a:gd name="adj2" fmla="val 8119"/>
            </a:avLst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x2,4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Computing and Rendering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8486657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dirty="0" smtClean="0"/>
              <a:t>Client-side applications</a:t>
            </a:r>
          </a:p>
        </p:txBody>
      </p:sp>
      <p:pic>
        <p:nvPicPr>
          <p:cNvPr id="40963" name="Picture 4" descr="http://news.cnet.com/i/bto/20081022/S10_red_01_540x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124744"/>
            <a:ext cx="1368152" cy="103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4218235" y="2020838"/>
            <a:ext cx="7858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Client</a:t>
            </a:r>
          </a:p>
        </p:txBody>
      </p:sp>
      <p:cxnSp>
        <p:nvCxnSpPr>
          <p:cNvPr id="18" name="Łącznik łamany 17"/>
          <p:cNvCxnSpPr>
            <a:endCxn id="40971" idx="0"/>
          </p:cNvCxnSpPr>
          <p:nvPr/>
        </p:nvCxnSpPr>
        <p:spPr bwMode="auto">
          <a:xfrm>
            <a:off x="4788024" y="1628800"/>
            <a:ext cx="2096616" cy="1008038"/>
          </a:xfrm>
          <a:prstGeom prst="bentConnector2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Łącznik łamany 18"/>
          <p:cNvCxnSpPr>
            <a:endCxn id="40970" idx="0"/>
          </p:cNvCxnSpPr>
          <p:nvPr/>
        </p:nvCxnSpPr>
        <p:spPr bwMode="auto">
          <a:xfrm rot="10800000" flipV="1">
            <a:off x="2268092" y="1628800"/>
            <a:ext cx="1871860" cy="1008038"/>
          </a:xfrm>
          <a:prstGeom prst="bentConnector2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09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636838"/>
            <a:ext cx="432117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2784" y="2636838"/>
            <a:ext cx="430371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pole tekstowe 31"/>
          <p:cNvSpPr txBox="1"/>
          <p:nvPr/>
        </p:nvSpPr>
        <p:spPr>
          <a:xfrm>
            <a:off x="1225768" y="6092825"/>
            <a:ext cx="218079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3D stereo vision</a:t>
            </a:r>
          </a:p>
        </p:txBody>
      </p:sp>
      <p:sp>
        <p:nvSpPr>
          <p:cNvPr id="33" name="pole tekstowe 32"/>
          <p:cNvSpPr txBox="1"/>
          <p:nvPr/>
        </p:nvSpPr>
        <p:spPr>
          <a:xfrm>
            <a:off x="5326126" y="6092825"/>
            <a:ext cx="265258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Temporal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frame</a:t>
            </a:r>
          </a:p>
          <a:p>
            <a:pPr algn="ctr" eaLnBrk="0" hangingPunct="0">
              <a:defRPr/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inter/extra-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polation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4" name="Prostokąt zaokrąglony 33"/>
          <p:cNvSpPr/>
          <p:nvPr/>
        </p:nvSpPr>
        <p:spPr bwMode="auto">
          <a:xfrm>
            <a:off x="3419475" y="4652963"/>
            <a:ext cx="2089150" cy="792162"/>
          </a:xfrm>
          <a:prstGeom prst="roundRect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2000" dirty="0">
                <a:solidFill>
                  <a:srgbClr val="FF0000"/>
                </a:solidFill>
              </a:rPr>
              <a:t>No additional</a:t>
            </a:r>
          </a:p>
          <a:p>
            <a:pPr algn="ctr" eaLnBrk="0" hangingPunct="0">
              <a:defRPr/>
            </a:pPr>
            <a:r>
              <a:rPr lang="en-US" sz="2000" dirty="0">
                <a:solidFill>
                  <a:srgbClr val="FF0000"/>
                </a:solidFill>
              </a:rPr>
              <a:t>bandwidth cost!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dirty="0" smtClean="0"/>
              <a:t>Video</a:t>
            </a:r>
          </a:p>
        </p:txBody>
      </p:sp>
      <p:pic>
        <p:nvPicPr>
          <p:cNvPr id="7" name="submission_video_hq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196975"/>
            <a:ext cx="7345363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pPr eaLnBrk="1" hangingPunct="1"/>
            <a:r>
              <a:rPr lang="en-US" dirty="0" smtClean="0"/>
              <a:t>Limitations</a:t>
            </a:r>
          </a:p>
        </p:txBody>
      </p:sp>
      <p:sp>
        <p:nvSpPr>
          <p:cNvPr id="52226" name="Symbol zastępczy zawartości 2"/>
          <p:cNvSpPr>
            <a:spLocks noGrp="1"/>
          </p:cNvSpPr>
          <p:nvPr>
            <p:ph idx="1"/>
          </p:nvPr>
        </p:nvSpPr>
        <p:spPr>
          <a:xfrm>
            <a:off x="144016" y="1198364"/>
            <a:ext cx="8892480" cy="2230636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400" dirty="0" smtClean="0"/>
              <a:t>Inherited from </a:t>
            </a:r>
            <a:r>
              <a:rPr lang="en-US" sz="2400" dirty="0" err="1" smtClean="0"/>
              <a:t>upsampling</a:t>
            </a:r>
            <a:r>
              <a:rPr lang="en-US" sz="2400" dirty="0" smtClean="0"/>
              <a:t> method</a:t>
            </a:r>
          </a:p>
          <a:p>
            <a:pPr lvl="1" eaLnBrk="1" hangingPunct="1">
              <a:defRPr/>
            </a:pPr>
            <a:r>
              <a:rPr lang="en-US" sz="1800" dirty="0" smtClean="0"/>
              <a:t>multi-sample techniques are problematic: </a:t>
            </a:r>
            <a:r>
              <a:rPr lang="en-US" sz="1800" b="1" dirty="0" smtClean="0"/>
              <a:t>transparency, anti-aliasing, refractions, reflections</a:t>
            </a:r>
          </a:p>
          <a:p>
            <a:pPr eaLnBrk="1" hangingPunct="1">
              <a:defRPr/>
            </a:pPr>
            <a:r>
              <a:rPr lang="en-US" sz="2400" dirty="0" smtClean="0"/>
              <a:t>Edge representation</a:t>
            </a:r>
          </a:p>
          <a:p>
            <a:pPr lvl="1" eaLnBrk="1" hangingPunct="1">
              <a:defRPr/>
            </a:pPr>
            <a:r>
              <a:rPr lang="en-US" sz="1800" dirty="0" smtClean="0"/>
              <a:t>more difficult to control bandwidth than with DCT-based </a:t>
            </a:r>
            <a:r>
              <a:rPr lang="en-US" sz="1800" dirty="0" err="1" smtClean="0"/>
              <a:t>codecs</a:t>
            </a:r>
            <a:endParaRPr lang="en-US" sz="1800" dirty="0" smtClean="0"/>
          </a:p>
          <a:p>
            <a:pPr lvl="1" eaLnBrk="1" hangingPunct="1">
              <a:defRPr/>
            </a:pPr>
            <a:r>
              <a:rPr lang="en-US" sz="1800" dirty="0" smtClean="0"/>
              <a:t>requires more research for efficient RDO</a:t>
            </a:r>
          </a:p>
          <a:p>
            <a:pPr lvl="1" eaLnBrk="1" hangingPunct="1">
              <a:defRPr/>
            </a:pPr>
            <a:endParaRPr lang="en-US" sz="1800" dirty="0" smtClean="0"/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98465"/>
            <a:ext cx="4344476" cy="273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400276"/>
            <a:ext cx="4344476" cy="273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395536" y="6207695"/>
            <a:ext cx="379911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High-res. ground truth image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652120" y="6207695"/>
            <a:ext cx="243124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Upsampled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image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pPr eaLnBrk="1" hangingPunct="1"/>
            <a:r>
              <a:rPr lang="en-US" dirty="0" smtClean="0"/>
              <a:t>Conclusions</a:t>
            </a:r>
          </a:p>
        </p:txBody>
      </p:sp>
      <p:sp>
        <p:nvSpPr>
          <p:cNvPr id="53250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84784"/>
            <a:ext cx="8228013" cy="49688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Our scalable streaming framework</a:t>
            </a:r>
          </a:p>
          <a:p>
            <a:pPr lvl="1" eaLnBrk="1" hangingPunct="1">
              <a:defRPr/>
            </a:pPr>
            <a:r>
              <a:rPr lang="en-US" dirty="0" smtClean="0"/>
              <a:t>off-loads the server by moving part of the computation to the client</a:t>
            </a:r>
          </a:p>
          <a:p>
            <a:pPr lvl="1" eaLnBrk="1" hangingPunct="1">
              <a:defRPr/>
            </a:pPr>
            <a:r>
              <a:rPr lang="en-US" dirty="0" smtClean="0"/>
              <a:t>auxiliary data stream allows for </a:t>
            </a:r>
            <a:r>
              <a:rPr lang="en-US" b="1" dirty="0" smtClean="0"/>
              <a:t>attractive applications </a:t>
            </a:r>
            <a:r>
              <a:rPr lang="en-US" dirty="0" smtClean="0"/>
              <a:t>on the client side: </a:t>
            </a:r>
            <a:r>
              <a:rPr lang="en-US" b="1" dirty="0" smtClean="0"/>
              <a:t>3D Stereo warping</a:t>
            </a:r>
            <a:r>
              <a:rPr lang="en-US" dirty="0" smtClean="0"/>
              <a:t>, </a:t>
            </a:r>
            <a:r>
              <a:rPr lang="en-US" b="1" dirty="0" smtClean="0"/>
              <a:t>temporal </a:t>
            </a:r>
            <a:r>
              <a:rPr lang="en-US" b="1" dirty="0" err="1" smtClean="0"/>
              <a:t>upsampling</a:t>
            </a:r>
            <a:r>
              <a:rPr lang="en-US" dirty="0" smtClean="0"/>
              <a:t>, </a:t>
            </a:r>
            <a:r>
              <a:rPr lang="en-US" b="1" dirty="0" smtClean="0"/>
              <a:t>in-game advertisement</a:t>
            </a:r>
          </a:p>
          <a:p>
            <a:pPr lvl="1" eaLnBrk="1" hangingPunct="1">
              <a:defRPr/>
            </a:pPr>
            <a:r>
              <a:rPr lang="en-US" dirty="0" smtClean="0"/>
              <a:t>total bandwidth usage is comparable to streaming full-res. video using H.264</a:t>
            </a:r>
          </a:p>
          <a:p>
            <a:pPr eaLnBrk="1" hangingPunct="1">
              <a:defRPr/>
            </a:pPr>
            <a:r>
              <a:rPr lang="en-US" dirty="0" smtClean="0"/>
              <a:t>MC &amp; DCT </a:t>
            </a:r>
            <a:r>
              <a:rPr lang="en-US" dirty="0" err="1" smtClean="0"/>
              <a:t>codecs</a:t>
            </a:r>
            <a:r>
              <a:rPr lang="en-US" dirty="0" smtClean="0"/>
              <a:t> are not an end-of-story for video compression!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pPr eaLnBrk="1" hangingPunct="1"/>
            <a:r>
              <a:rPr lang="en-US" dirty="0" smtClean="0"/>
              <a:t>Conclusions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835150" y="3141663"/>
            <a:ext cx="54213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Thank You for your attention!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dirty="0" smtClean="0"/>
              <a:t>Video</a:t>
            </a:r>
          </a:p>
        </p:txBody>
      </p:sp>
      <p:pic>
        <p:nvPicPr>
          <p:cNvPr id="7" name="submission_video_hq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196975"/>
            <a:ext cx="7345363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2636838"/>
            <a:ext cx="367188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2636838"/>
            <a:ext cx="367188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3068638"/>
            <a:ext cx="367188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3068638"/>
            <a:ext cx="367188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dirty="0" smtClean="0"/>
              <a:t>Backup: Custom encoder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413"/>
            <a:ext cx="8228013" cy="482441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err="1" smtClean="0"/>
              <a:t>Upsampling</a:t>
            </a:r>
            <a:r>
              <a:rPr lang="en-US" dirty="0" smtClean="0"/>
              <a:t> requires very precise values of depth and motion – especially at discontinuities</a:t>
            </a:r>
          </a:p>
          <a:p>
            <a:pPr>
              <a:defRPr/>
            </a:pPr>
            <a:r>
              <a:rPr lang="en-US" dirty="0" smtClean="0"/>
              <a:t>High quality also required for other applications (IBR)</a:t>
            </a:r>
          </a:p>
          <a:p>
            <a:pPr>
              <a:defRPr/>
            </a:pPr>
            <a:r>
              <a:rPr lang="en-US" dirty="0" smtClean="0"/>
              <a:t>MPEG is not well suited for such data</a:t>
            </a:r>
          </a:p>
          <a:p>
            <a:pPr lvl="1">
              <a:defRPr/>
            </a:pPr>
            <a:r>
              <a:rPr lang="en-US" dirty="0" smtClean="0"/>
              <a:t>minimizes visual error globally</a:t>
            </a:r>
          </a:p>
          <a:p>
            <a:pPr lvl="1">
              <a:defRPr/>
            </a:pPr>
            <a:r>
              <a:rPr lang="en-US" dirty="0" smtClean="0"/>
              <a:t>encoding hard edges requires lots of space with DCT transform </a:t>
            </a:r>
          </a:p>
          <a:p>
            <a:pPr lvl="1">
              <a:defRPr/>
            </a:pPr>
            <a:r>
              <a:rPr lang="en-US" dirty="0" smtClean="0"/>
              <a:t>encoding both depth and motion in one stream is problematic (</a:t>
            </a:r>
            <a:r>
              <a:rPr lang="en-US" dirty="0" err="1" smtClean="0"/>
              <a:t>chroma</a:t>
            </a:r>
            <a:r>
              <a:rPr lang="en-US" dirty="0" smtClean="0"/>
              <a:t> </a:t>
            </a:r>
            <a:r>
              <a:rPr lang="pl-PL" dirty="0" err="1" smtClean="0"/>
              <a:t>sub</a:t>
            </a:r>
            <a:r>
              <a:rPr lang="en-US" dirty="0" smtClean="0"/>
              <a:t>sampling, </a:t>
            </a:r>
            <a:r>
              <a:rPr lang="en-US" dirty="0" err="1" smtClean="0"/>
              <a:t>luma</a:t>
            </a:r>
            <a:r>
              <a:rPr lang="en-US" dirty="0" smtClean="0"/>
              <a:t> based MC)</a:t>
            </a:r>
            <a:endParaRPr lang="pl-PL" dirty="0" smtClean="0"/>
          </a:p>
          <a:p>
            <a:pPr lvl="1">
              <a:defRPr/>
            </a:pPr>
            <a:r>
              <a:rPr lang="pl-PL" dirty="0" err="1" smtClean="0"/>
              <a:t>solutions</a:t>
            </a:r>
            <a:r>
              <a:rPr lang="pl-PL" dirty="0" smtClean="0"/>
              <a:t> for </a:t>
            </a:r>
            <a:r>
              <a:rPr lang="pl-PL" dirty="0" err="1" smtClean="0"/>
              <a:t>some</a:t>
            </a:r>
            <a:r>
              <a:rPr lang="pl-PL" dirty="0" smtClean="0"/>
              <a:t> </a:t>
            </a:r>
            <a:r>
              <a:rPr lang="pl-PL" dirty="0" err="1" smtClean="0"/>
              <a:t>problems</a:t>
            </a:r>
            <a:r>
              <a:rPr lang="pl-PL" dirty="0" smtClean="0"/>
              <a:t> </a:t>
            </a:r>
            <a:r>
              <a:rPr lang="pl-PL" dirty="0" err="1" smtClean="0"/>
              <a:t>are</a:t>
            </a:r>
            <a:r>
              <a:rPr lang="pl-PL" dirty="0" smtClean="0"/>
              <a:t> </a:t>
            </a:r>
            <a:r>
              <a:rPr lang="pl-PL" dirty="0" err="1" smtClean="0"/>
              <a:t>defined</a:t>
            </a:r>
            <a:r>
              <a:rPr lang="pl-PL" dirty="0" smtClean="0"/>
              <a:t> but not </a:t>
            </a:r>
            <a:r>
              <a:rPr lang="pl-PL" dirty="0" err="1" smtClean="0"/>
              <a:t>supported</a:t>
            </a:r>
            <a:r>
              <a:rPr lang="pl-PL" dirty="0" smtClean="0"/>
              <a:t> by many software/hardware </a:t>
            </a:r>
            <a:r>
              <a:rPr lang="pl-PL" dirty="0" err="1" smtClean="0"/>
              <a:t>vendors</a:t>
            </a:r>
            <a:endParaRPr lang="en-US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619250" y="5683250"/>
            <a:ext cx="2017713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400" dirty="0">
                <a:solidFill>
                  <a:schemeClr val="tx1"/>
                </a:solidFill>
                <a:latin typeface="+mn-lt"/>
              </a:rPr>
              <a:t>H.264 </a:t>
            </a:r>
            <a:r>
              <a:rPr lang="pl-PL" sz="2400" dirty="0" err="1">
                <a:solidFill>
                  <a:schemeClr val="tx1"/>
                </a:solidFill>
                <a:latin typeface="+mn-lt"/>
              </a:rPr>
              <a:t>encoder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099050" y="5683250"/>
            <a:ext cx="2738438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400" dirty="0" err="1">
                <a:solidFill>
                  <a:schemeClr val="tx1"/>
                </a:solidFill>
                <a:latin typeface="+mn-lt"/>
              </a:rPr>
              <a:t>Our</a:t>
            </a:r>
            <a:r>
              <a:rPr lang="pl-PL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err="1">
                <a:solidFill>
                  <a:schemeClr val="tx1"/>
                </a:solidFill>
                <a:latin typeface="+mn-lt"/>
              </a:rPr>
              <a:t>custom</a:t>
            </a:r>
            <a:r>
              <a:rPr lang="pl-PL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err="1">
                <a:solidFill>
                  <a:schemeClr val="tx1"/>
                </a:solidFill>
                <a:latin typeface="+mn-lt"/>
              </a:rPr>
              <a:t>encoder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Temporally Interleaved Sampling</a:t>
            </a:r>
          </a:p>
        </p:txBody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96975"/>
            <a:ext cx="8686800" cy="1393825"/>
          </a:xfrm>
        </p:spPr>
        <p:txBody>
          <a:bodyPr/>
          <a:lstStyle/>
          <a:p>
            <a:r>
              <a:rPr lang="en-US" sz="2000">
                <a:sym typeface="Wingdings" pitchFamily="2" charset="2"/>
              </a:rPr>
              <a:t>Temporal coherent sampling  no new information for static frames</a:t>
            </a:r>
            <a:r>
              <a:rPr lang="en-US" sz="200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000"/>
              <a:t> Need disjoint sub-pixel sets for each frame </a:t>
            </a:r>
          </a:p>
          <a:p>
            <a:pPr lvl="1"/>
            <a:r>
              <a:rPr lang="en-US" sz="1800"/>
              <a:t> We use a </a:t>
            </a:r>
            <a:r>
              <a:rPr lang="en-US" sz="1800">
                <a:solidFill>
                  <a:srgbClr val="FF3300"/>
                </a:solidFill>
              </a:rPr>
              <a:t>regular sampling</a:t>
            </a:r>
            <a:r>
              <a:rPr lang="en-US" sz="1800"/>
              <a:t> pattern (efficient </a:t>
            </a:r>
            <a:r>
              <a:rPr lang="en-US" sz="1800">
                <a:sym typeface="Wingdings" pitchFamily="2" charset="2"/>
              </a:rPr>
              <a:t> </a:t>
            </a:r>
            <a:r>
              <a:rPr lang="en-US" sz="1800"/>
              <a:t>just </a:t>
            </a:r>
            <a:r>
              <a:rPr lang="en-US" sz="1800">
                <a:solidFill>
                  <a:srgbClr val="FF3300"/>
                </a:solidFill>
              </a:rPr>
              <a:t>jitter frames</a:t>
            </a:r>
            <a:r>
              <a:rPr lang="en-US" sz="1800"/>
              <a:t>)</a:t>
            </a:r>
            <a:endParaRPr lang="en-US" sz="1400"/>
          </a:p>
          <a:p>
            <a:pPr lvl="1">
              <a:buFont typeface="Wingdings" pitchFamily="2" charset="2"/>
              <a:buChar char="à"/>
            </a:pPr>
            <a:endParaRPr lang="en-US" sz="1800"/>
          </a:p>
        </p:txBody>
      </p:sp>
      <p:grpSp>
        <p:nvGrpSpPr>
          <p:cNvPr id="2" name="Group 75"/>
          <p:cNvGrpSpPr>
            <a:grpSpLocks/>
          </p:cNvGrpSpPr>
          <p:nvPr/>
        </p:nvGrpSpPr>
        <p:grpSpPr bwMode="auto">
          <a:xfrm>
            <a:off x="762000" y="3581400"/>
            <a:ext cx="1295400" cy="1295400"/>
            <a:chOff x="1392" y="3216"/>
            <a:chExt cx="816" cy="816"/>
          </a:xfrm>
        </p:grpSpPr>
        <p:sp>
          <p:nvSpPr>
            <p:cNvPr id="356394" name="Rectangle 42"/>
            <p:cNvSpPr>
              <a:spLocks noChangeArrowheads="1"/>
            </p:cNvSpPr>
            <p:nvPr/>
          </p:nvSpPr>
          <p:spPr bwMode="auto">
            <a:xfrm>
              <a:off x="1392" y="3216"/>
              <a:ext cx="816" cy="816"/>
            </a:xfrm>
            <a:prstGeom prst="rect">
              <a:avLst/>
            </a:prstGeom>
            <a:solidFill>
              <a:srgbClr val="FF0000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395" name="Line 43"/>
            <p:cNvSpPr>
              <a:spLocks noChangeShapeType="1"/>
            </p:cNvSpPr>
            <p:nvPr/>
          </p:nvSpPr>
          <p:spPr bwMode="auto">
            <a:xfrm>
              <a:off x="163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396" name="Line 44"/>
            <p:cNvSpPr>
              <a:spLocks noChangeShapeType="1"/>
            </p:cNvSpPr>
            <p:nvPr/>
          </p:nvSpPr>
          <p:spPr bwMode="auto">
            <a:xfrm>
              <a:off x="168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397" name="Line 45"/>
            <p:cNvSpPr>
              <a:spLocks noChangeShapeType="1"/>
            </p:cNvSpPr>
            <p:nvPr/>
          </p:nvSpPr>
          <p:spPr bwMode="auto">
            <a:xfrm>
              <a:off x="172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398" name="Line 46"/>
            <p:cNvSpPr>
              <a:spLocks noChangeShapeType="1"/>
            </p:cNvSpPr>
            <p:nvPr/>
          </p:nvSpPr>
          <p:spPr bwMode="auto">
            <a:xfrm>
              <a:off x="177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399" name="Line 47"/>
            <p:cNvSpPr>
              <a:spLocks noChangeShapeType="1"/>
            </p:cNvSpPr>
            <p:nvPr/>
          </p:nvSpPr>
          <p:spPr bwMode="auto">
            <a:xfrm>
              <a:off x="182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00" name="Line 48"/>
            <p:cNvSpPr>
              <a:spLocks noChangeShapeType="1"/>
            </p:cNvSpPr>
            <p:nvPr/>
          </p:nvSpPr>
          <p:spPr bwMode="auto">
            <a:xfrm>
              <a:off x="187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01" name="Line 49"/>
            <p:cNvSpPr>
              <a:spLocks noChangeShapeType="1"/>
            </p:cNvSpPr>
            <p:nvPr/>
          </p:nvSpPr>
          <p:spPr bwMode="auto">
            <a:xfrm>
              <a:off x="192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02" name="Line 50"/>
            <p:cNvSpPr>
              <a:spLocks noChangeShapeType="1"/>
            </p:cNvSpPr>
            <p:nvPr/>
          </p:nvSpPr>
          <p:spPr bwMode="auto">
            <a:xfrm>
              <a:off x="196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03" name="Line 51"/>
            <p:cNvSpPr>
              <a:spLocks noChangeShapeType="1"/>
            </p:cNvSpPr>
            <p:nvPr/>
          </p:nvSpPr>
          <p:spPr bwMode="auto">
            <a:xfrm>
              <a:off x="201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04" name="Line 52"/>
            <p:cNvSpPr>
              <a:spLocks noChangeShapeType="1"/>
            </p:cNvSpPr>
            <p:nvPr/>
          </p:nvSpPr>
          <p:spPr bwMode="auto">
            <a:xfrm>
              <a:off x="206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05" name="Line 53"/>
            <p:cNvSpPr>
              <a:spLocks noChangeShapeType="1"/>
            </p:cNvSpPr>
            <p:nvPr/>
          </p:nvSpPr>
          <p:spPr bwMode="auto">
            <a:xfrm>
              <a:off x="211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06" name="Line 54"/>
            <p:cNvSpPr>
              <a:spLocks noChangeShapeType="1"/>
            </p:cNvSpPr>
            <p:nvPr/>
          </p:nvSpPr>
          <p:spPr bwMode="auto">
            <a:xfrm>
              <a:off x="158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07" name="Line 55"/>
            <p:cNvSpPr>
              <a:spLocks noChangeShapeType="1"/>
            </p:cNvSpPr>
            <p:nvPr/>
          </p:nvSpPr>
          <p:spPr bwMode="auto">
            <a:xfrm>
              <a:off x="153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08" name="Line 56"/>
            <p:cNvSpPr>
              <a:spLocks noChangeShapeType="1"/>
            </p:cNvSpPr>
            <p:nvPr/>
          </p:nvSpPr>
          <p:spPr bwMode="auto">
            <a:xfrm>
              <a:off x="216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09" name="Line 57"/>
            <p:cNvSpPr>
              <a:spLocks noChangeShapeType="1"/>
            </p:cNvSpPr>
            <p:nvPr/>
          </p:nvSpPr>
          <p:spPr bwMode="auto">
            <a:xfrm>
              <a:off x="148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10" name="Line 58"/>
            <p:cNvSpPr>
              <a:spLocks noChangeShapeType="1"/>
            </p:cNvSpPr>
            <p:nvPr/>
          </p:nvSpPr>
          <p:spPr bwMode="auto">
            <a:xfrm>
              <a:off x="144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11" name="Line 59"/>
            <p:cNvSpPr>
              <a:spLocks noChangeShapeType="1"/>
            </p:cNvSpPr>
            <p:nvPr/>
          </p:nvSpPr>
          <p:spPr bwMode="auto">
            <a:xfrm flipH="1">
              <a:off x="1392" y="398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12" name="Line 60"/>
            <p:cNvSpPr>
              <a:spLocks noChangeShapeType="1"/>
            </p:cNvSpPr>
            <p:nvPr/>
          </p:nvSpPr>
          <p:spPr bwMode="auto">
            <a:xfrm flipH="1">
              <a:off x="1392" y="393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13" name="Line 61"/>
            <p:cNvSpPr>
              <a:spLocks noChangeShapeType="1"/>
            </p:cNvSpPr>
            <p:nvPr/>
          </p:nvSpPr>
          <p:spPr bwMode="auto">
            <a:xfrm flipH="1">
              <a:off x="1392" y="388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14" name="Line 62"/>
            <p:cNvSpPr>
              <a:spLocks noChangeShapeType="1"/>
            </p:cNvSpPr>
            <p:nvPr/>
          </p:nvSpPr>
          <p:spPr bwMode="auto">
            <a:xfrm flipH="1">
              <a:off x="1392" y="384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15" name="Line 63"/>
            <p:cNvSpPr>
              <a:spLocks noChangeShapeType="1"/>
            </p:cNvSpPr>
            <p:nvPr/>
          </p:nvSpPr>
          <p:spPr bwMode="auto">
            <a:xfrm flipH="1">
              <a:off x="1392" y="379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16" name="Line 64"/>
            <p:cNvSpPr>
              <a:spLocks noChangeShapeType="1"/>
            </p:cNvSpPr>
            <p:nvPr/>
          </p:nvSpPr>
          <p:spPr bwMode="auto">
            <a:xfrm flipH="1">
              <a:off x="1392" y="374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17" name="Line 65"/>
            <p:cNvSpPr>
              <a:spLocks noChangeShapeType="1"/>
            </p:cNvSpPr>
            <p:nvPr/>
          </p:nvSpPr>
          <p:spPr bwMode="auto">
            <a:xfrm flipH="1">
              <a:off x="1392" y="369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18" name="Line 66"/>
            <p:cNvSpPr>
              <a:spLocks noChangeShapeType="1"/>
            </p:cNvSpPr>
            <p:nvPr/>
          </p:nvSpPr>
          <p:spPr bwMode="auto">
            <a:xfrm flipH="1">
              <a:off x="1392" y="364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19" name="Line 67"/>
            <p:cNvSpPr>
              <a:spLocks noChangeShapeType="1"/>
            </p:cNvSpPr>
            <p:nvPr/>
          </p:nvSpPr>
          <p:spPr bwMode="auto">
            <a:xfrm flipH="1">
              <a:off x="1392" y="360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20" name="Line 68"/>
            <p:cNvSpPr>
              <a:spLocks noChangeShapeType="1"/>
            </p:cNvSpPr>
            <p:nvPr/>
          </p:nvSpPr>
          <p:spPr bwMode="auto">
            <a:xfrm flipH="1">
              <a:off x="1392" y="355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21" name="Line 69"/>
            <p:cNvSpPr>
              <a:spLocks noChangeShapeType="1"/>
            </p:cNvSpPr>
            <p:nvPr/>
          </p:nvSpPr>
          <p:spPr bwMode="auto">
            <a:xfrm flipH="1">
              <a:off x="1392" y="350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22" name="Line 70"/>
            <p:cNvSpPr>
              <a:spLocks noChangeShapeType="1"/>
            </p:cNvSpPr>
            <p:nvPr/>
          </p:nvSpPr>
          <p:spPr bwMode="auto">
            <a:xfrm flipH="1">
              <a:off x="1392" y="345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23" name="Line 71"/>
            <p:cNvSpPr>
              <a:spLocks noChangeShapeType="1"/>
            </p:cNvSpPr>
            <p:nvPr/>
          </p:nvSpPr>
          <p:spPr bwMode="auto">
            <a:xfrm flipH="1">
              <a:off x="1392" y="340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24" name="Line 72"/>
            <p:cNvSpPr>
              <a:spLocks noChangeShapeType="1"/>
            </p:cNvSpPr>
            <p:nvPr/>
          </p:nvSpPr>
          <p:spPr bwMode="auto">
            <a:xfrm flipH="1">
              <a:off x="1392" y="336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25" name="Line 73"/>
            <p:cNvSpPr>
              <a:spLocks noChangeShapeType="1"/>
            </p:cNvSpPr>
            <p:nvPr/>
          </p:nvSpPr>
          <p:spPr bwMode="auto">
            <a:xfrm flipH="1">
              <a:off x="1392" y="331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26" name="Line 74"/>
            <p:cNvSpPr>
              <a:spLocks noChangeShapeType="1"/>
            </p:cNvSpPr>
            <p:nvPr/>
          </p:nvSpPr>
          <p:spPr bwMode="auto">
            <a:xfrm flipH="1">
              <a:off x="1392" y="326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76"/>
          <p:cNvGrpSpPr>
            <a:grpSpLocks/>
          </p:cNvGrpSpPr>
          <p:nvPr/>
        </p:nvGrpSpPr>
        <p:grpSpPr bwMode="auto">
          <a:xfrm>
            <a:off x="914400" y="3657600"/>
            <a:ext cx="1295400" cy="1295400"/>
            <a:chOff x="1392" y="3216"/>
            <a:chExt cx="816" cy="816"/>
          </a:xfrm>
        </p:grpSpPr>
        <p:sp>
          <p:nvSpPr>
            <p:cNvPr id="356429" name="Rectangle 77"/>
            <p:cNvSpPr>
              <a:spLocks noChangeArrowheads="1"/>
            </p:cNvSpPr>
            <p:nvPr/>
          </p:nvSpPr>
          <p:spPr bwMode="auto">
            <a:xfrm>
              <a:off x="1392" y="3216"/>
              <a:ext cx="816" cy="816"/>
            </a:xfrm>
            <a:prstGeom prst="rect">
              <a:avLst/>
            </a:prstGeom>
            <a:solidFill>
              <a:srgbClr val="CC6600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30" name="Line 78"/>
            <p:cNvSpPr>
              <a:spLocks noChangeShapeType="1"/>
            </p:cNvSpPr>
            <p:nvPr/>
          </p:nvSpPr>
          <p:spPr bwMode="auto">
            <a:xfrm>
              <a:off x="163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31" name="Line 79"/>
            <p:cNvSpPr>
              <a:spLocks noChangeShapeType="1"/>
            </p:cNvSpPr>
            <p:nvPr/>
          </p:nvSpPr>
          <p:spPr bwMode="auto">
            <a:xfrm>
              <a:off x="168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32" name="Line 80"/>
            <p:cNvSpPr>
              <a:spLocks noChangeShapeType="1"/>
            </p:cNvSpPr>
            <p:nvPr/>
          </p:nvSpPr>
          <p:spPr bwMode="auto">
            <a:xfrm>
              <a:off x="172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33" name="Line 81"/>
            <p:cNvSpPr>
              <a:spLocks noChangeShapeType="1"/>
            </p:cNvSpPr>
            <p:nvPr/>
          </p:nvSpPr>
          <p:spPr bwMode="auto">
            <a:xfrm>
              <a:off x="177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34" name="Line 82"/>
            <p:cNvSpPr>
              <a:spLocks noChangeShapeType="1"/>
            </p:cNvSpPr>
            <p:nvPr/>
          </p:nvSpPr>
          <p:spPr bwMode="auto">
            <a:xfrm>
              <a:off x="182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35" name="Line 83"/>
            <p:cNvSpPr>
              <a:spLocks noChangeShapeType="1"/>
            </p:cNvSpPr>
            <p:nvPr/>
          </p:nvSpPr>
          <p:spPr bwMode="auto">
            <a:xfrm>
              <a:off x="187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36" name="Line 84"/>
            <p:cNvSpPr>
              <a:spLocks noChangeShapeType="1"/>
            </p:cNvSpPr>
            <p:nvPr/>
          </p:nvSpPr>
          <p:spPr bwMode="auto">
            <a:xfrm>
              <a:off x="192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37" name="Line 85"/>
            <p:cNvSpPr>
              <a:spLocks noChangeShapeType="1"/>
            </p:cNvSpPr>
            <p:nvPr/>
          </p:nvSpPr>
          <p:spPr bwMode="auto">
            <a:xfrm>
              <a:off x="196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38" name="Line 86"/>
            <p:cNvSpPr>
              <a:spLocks noChangeShapeType="1"/>
            </p:cNvSpPr>
            <p:nvPr/>
          </p:nvSpPr>
          <p:spPr bwMode="auto">
            <a:xfrm>
              <a:off x="201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39" name="Line 87"/>
            <p:cNvSpPr>
              <a:spLocks noChangeShapeType="1"/>
            </p:cNvSpPr>
            <p:nvPr/>
          </p:nvSpPr>
          <p:spPr bwMode="auto">
            <a:xfrm>
              <a:off x="206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40" name="Line 88"/>
            <p:cNvSpPr>
              <a:spLocks noChangeShapeType="1"/>
            </p:cNvSpPr>
            <p:nvPr/>
          </p:nvSpPr>
          <p:spPr bwMode="auto">
            <a:xfrm>
              <a:off x="211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41" name="Line 89"/>
            <p:cNvSpPr>
              <a:spLocks noChangeShapeType="1"/>
            </p:cNvSpPr>
            <p:nvPr/>
          </p:nvSpPr>
          <p:spPr bwMode="auto">
            <a:xfrm>
              <a:off x="158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42" name="Line 90"/>
            <p:cNvSpPr>
              <a:spLocks noChangeShapeType="1"/>
            </p:cNvSpPr>
            <p:nvPr/>
          </p:nvSpPr>
          <p:spPr bwMode="auto">
            <a:xfrm>
              <a:off x="153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43" name="Line 91"/>
            <p:cNvSpPr>
              <a:spLocks noChangeShapeType="1"/>
            </p:cNvSpPr>
            <p:nvPr/>
          </p:nvSpPr>
          <p:spPr bwMode="auto">
            <a:xfrm>
              <a:off x="216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44" name="Line 92"/>
            <p:cNvSpPr>
              <a:spLocks noChangeShapeType="1"/>
            </p:cNvSpPr>
            <p:nvPr/>
          </p:nvSpPr>
          <p:spPr bwMode="auto">
            <a:xfrm>
              <a:off x="148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45" name="Line 93"/>
            <p:cNvSpPr>
              <a:spLocks noChangeShapeType="1"/>
            </p:cNvSpPr>
            <p:nvPr/>
          </p:nvSpPr>
          <p:spPr bwMode="auto">
            <a:xfrm>
              <a:off x="144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46" name="Line 94"/>
            <p:cNvSpPr>
              <a:spLocks noChangeShapeType="1"/>
            </p:cNvSpPr>
            <p:nvPr/>
          </p:nvSpPr>
          <p:spPr bwMode="auto">
            <a:xfrm flipH="1">
              <a:off x="1392" y="398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47" name="Line 95"/>
            <p:cNvSpPr>
              <a:spLocks noChangeShapeType="1"/>
            </p:cNvSpPr>
            <p:nvPr/>
          </p:nvSpPr>
          <p:spPr bwMode="auto">
            <a:xfrm flipH="1">
              <a:off x="1392" y="393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48" name="Line 96"/>
            <p:cNvSpPr>
              <a:spLocks noChangeShapeType="1"/>
            </p:cNvSpPr>
            <p:nvPr/>
          </p:nvSpPr>
          <p:spPr bwMode="auto">
            <a:xfrm flipH="1">
              <a:off x="1392" y="388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49" name="Line 97"/>
            <p:cNvSpPr>
              <a:spLocks noChangeShapeType="1"/>
            </p:cNvSpPr>
            <p:nvPr/>
          </p:nvSpPr>
          <p:spPr bwMode="auto">
            <a:xfrm flipH="1">
              <a:off x="1392" y="384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50" name="Line 98"/>
            <p:cNvSpPr>
              <a:spLocks noChangeShapeType="1"/>
            </p:cNvSpPr>
            <p:nvPr/>
          </p:nvSpPr>
          <p:spPr bwMode="auto">
            <a:xfrm flipH="1">
              <a:off x="1392" y="379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51" name="Line 99"/>
            <p:cNvSpPr>
              <a:spLocks noChangeShapeType="1"/>
            </p:cNvSpPr>
            <p:nvPr/>
          </p:nvSpPr>
          <p:spPr bwMode="auto">
            <a:xfrm flipH="1">
              <a:off x="1392" y="374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52" name="Line 100"/>
            <p:cNvSpPr>
              <a:spLocks noChangeShapeType="1"/>
            </p:cNvSpPr>
            <p:nvPr/>
          </p:nvSpPr>
          <p:spPr bwMode="auto">
            <a:xfrm flipH="1">
              <a:off x="1392" y="369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53" name="Line 101"/>
            <p:cNvSpPr>
              <a:spLocks noChangeShapeType="1"/>
            </p:cNvSpPr>
            <p:nvPr/>
          </p:nvSpPr>
          <p:spPr bwMode="auto">
            <a:xfrm flipH="1">
              <a:off x="1392" y="364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54" name="Line 102"/>
            <p:cNvSpPr>
              <a:spLocks noChangeShapeType="1"/>
            </p:cNvSpPr>
            <p:nvPr/>
          </p:nvSpPr>
          <p:spPr bwMode="auto">
            <a:xfrm flipH="1">
              <a:off x="1392" y="360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55" name="Line 103"/>
            <p:cNvSpPr>
              <a:spLocks noChangeShapeType="1"/>
            </p:cNvSpPr>
            <p:nvPr/>
          </p:nvSpPr>
          <p:spPr bwMode="auto">
            <a:xfrm flipH="1">
              <a:off x="1392" y="355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56" name="Line 104"/>
            <p:cNvSpPr>
              <a:spLocks noChangeShapeType="1"/>
            </p:cNvSpPr>
            <p:nvPr/>
          </p:nvSpPr>
          <p:spPr bwMode="auto">
            <a:xfrm flipH="1">
              <a:off x="1392" y="350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57" name="Line 105"/>
            <p:cNvSpPr>
              <a:spLocks noChangeShapeType="1"/>
            </p:cNvSpPr>
            <p:nvPr/>
          </p:nvSpPr>
          <p:spPr bwMode="auto">
            <a:xfrm flipH="1">
              <a:off x="1392" y="345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58" name="Line 106"/>
            <p:cNvSpPr>
              <a:spLocks noChangeShapeType="1"/>
            </p:cNvSpPr>
            <p:nvPr/>
          </p:nvSpPr>
          <p:spPr bwMode="auto">
            <a:xfrm flipH="1">
              <a:off x="1392" y="340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59" name="Line 107"/>
            <p:cNvSpPr>
              <a:spLocks noChangeShapeType="1"/>
            </p:cNvSpPr>
            <p:nvPr/>
          </p:nvSpPr>
          <p:spPr bwMode="auto">
            <a:xfrm flipH="1">
              <a:off x="1392" y="336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60" name="Line 108"/>
            <p:cNvSpPr>
              <a:spLocks noChangeShapeType="1"/>
            </p:cNvSpPr>
            <p:nvPr/>
          </p:nvSpPr>
          <p:spPr bwMode="auto">
            <a:xfrm flipH="1">
              <a:off x="1392" y="331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61" name="Line 109"/>
            <p:cNvSpPr>
              <a:spLocks noChangeShapeType="1"/>
            </p:cNvSpPr>
            <p:nvPr/>
          </p:nvSpPr>
          <p:spPr bwMode="auto">
            <a:xfrm flipH="1">
              <a:off x="1392" y="326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10"/>
          <p:cNvGrpSpPr>
            <a:grpSpLocks/>
          </p:cNvGrpSpPr>
          <p:nvPr/>
        </p:nvGrpSpPr>
        <p:grpSpPr bwMode="auto">
          <a:xfrm>
            <a:off x="1066800" y="3733800"/>
            <a:ext cx="1295400" cy="1295400"/>
            <a:chOff x="1392" y="3216"/>
            <a:chExt cx="816" cy="816"/>
          </a:xfrm>
        </p:grpSpPr>
        <p:sp>
          <p:nvSpPr>
            <p:cNvPr id="356463" name="Rectangle 111"/>
            <p:cNvSpPr>
              <a:spLocks noChangeArrowheads="1"/>
            </p:cNvSpPr>
            <p:nvPr/>
          </p:nvSpPr>
          <p:spPr bwMode="auto">
            <a:xfrm>
              <a:off x="1392" y="3216"/>
              <a:ext cx="816" cy="816"/>
            </a:xfrm>
            <a:prstGeom prst="rect">
              <a:avLst/>
            </a:prstGeom>
            <a:solidFill>
              <a:srgbClr val="FF9900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64" name="Line 112"/>
            <p:cNvSpPr>
              <a:spLocks noChangeShapeType="1"/>
            </p:cNvSpPr>
            <p:nvPr/>
          </p:nvSpPr>
          <p:spPr bwMode="auto">
            <a:xfrm>
              <a:off x="163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65" name="Line 113"/>
            <p:cNvSpPr>
              <a:spLocks noChangeShapeType="1"/>
            </p:cNvSpPr>
            <p:nvPr/>
          </p:nvSpPr>
          <p:spPr bwMode="auto">
            <a:xfrm>
              <a:off x="168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66" name="Line 114"/>
            <p:cNvSpPr>
              <a:spLocks noChangeShapeType="1"/>
            </p:cNvSpPr>
            <p:nvPr/>
          </p:nvSpPr>
          <p:spPr bwMode="auto">
            <a:xfrm>
              <a:off x="172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67" name="Line 115"/>
            <p:cNvSpPr>
              <a:spLocks noChangeShapeType="1"/>
            </p:cNvSpPr>
            <p:nvPr/>
          </p:nvSpPr>
          <p:spPr bwMode="auto">
            <a:xfrm>
              <a:off x="177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68" name="Line 116"/>
            <p:cNvSpPr>
              <a:spLocks noChangeShapeType="1"/>
            </p:cNvSpPr>
            <p:nvPr/>
          </p:nvSpPr>
          <p:spPr bwMode="auto">
            <a:xfrm>
              <a:off x="182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69" name="Line 117"/>
            <p:cNvSpPr>
              <a:spLocks noChangeShapeType="1"/>
            </p:cNvSpPr>
            <p:nvPr/>
          </p:nvSpPr>
          <p:spPr bwMode="auto">
            <a:xfrm>
              <a:off x="187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70" name="Line 118"/>
            <p:cNvSpPr>
              <a:spLocks noChangeShapeType="1"/>
            </p:cNvSpPr>
            <p:nvPr/>
          </p:nvSpPr>
          <p:spPr bwMode="auto">
            <a:xfrm>
              <a:off x="192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71" name="Line 119"/>
            <p:cNvSpPr>
              <a:spLocks noChangeShapeType="1"/>
            </p:cNvSpPr>
            <p:nvPr/>
          </p:nvSpPr>
          <p:spPr bwMode="auto">
            <a:xfrm>
              <a:off x="196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72" name="Line 120"/>
            <p:cNvSpPr>
              <a:spLocks noChangeShapeType="1"/>
            </p:cNvSpPr>
            <p:nvPr/>
          </p:nvSpPr>
          <p:spPr bwMode="auto">
            <a:xfrm>
              <a:off x="201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73" name="Line 121"/>
            <p:cNvSpPr>
              <a:spLocks noChangeShapeType="1"/>
            </p:cNvSpPr>
            <p:nvPr/>
          </p:nvSpPr>
          <p:spPr bwMode="auto">
            <a:xfrm>
              <a:off x="206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74" name="Line 122"/>
            <p:cNvSpPr>
              <a:spLocks noChangeShapeType="1"/>
            </p:cNvSpPr>
            <p:nvPr/>
          </p:nvSpPr>
          <p:spPr bwMode="auto">
            <a:xfrm>
              <a:off x="211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75" name="Line 123"/>
            <p:cNvSpPr>
              <a:spLocks noChangeShapeType="1"/>
            </p:cNvSpPr>
            <p:nvPr/>
          </p:nvSpPr>
          <p:spPr bwMode="auto">
            <a:xfrm>
              <a:off x="158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76" name="Line 124"/>
            <p:cNvSpPr>
              <a:spLocks noChangeShapeType="1"/>
            </p:cNvSpPr>
            <p:nvPr/>
          </p:nvSpPr>
          <p:spPr bwMode="auto">
            <a:xfrm>
              <a:off x="153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77" name="Line 125"/>
            <p:cNvSpPr>
              <a:spLocks noChangeShapeType="1"/>
            </p:cNvSpPr>
            <p:nvPr/>
          </p:nvSpPr>
          <p:spPr bwMode="auto">
            <a:xfrm>
              <a:off x="216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78" name="Line 126"/>
            <p:cNvSpPr>
              <a:spLocks noChangeShapeType="1"/>
            </p:cNvSpPr>
            <p:nvPr/>
          </p:nvSpPr>
          <p:spPr bwMode="auto">
            <a:xfrm>
              <a:off x="148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79" name="Line 127"/>
            <p:cNvSpPr>
              <a:spLocks noChangeShapeType="1"/>
            </p:cNvSpPr>
            <p:nvPr/>
          </p:nvSpPr>
          <p:spPr bwMode="auto">
            <a:xfrm>
              <a:off x="144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80" name="Line 128"/>
            <p:cNvSpPr>
              <a:spLocks noChangeShapeType="1"/>
            </p:cNvSpPr>
            <p:nvPr/>
          </p:nvSpPr>
          <p:spPr bwMode="auto">
            <a:xfrm flipH="1">
              <a:off x="1392" y="398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81" name="Line 129"/>
            <p:cNvSpPr>
              <a:spLocks noChangeShapeType="1"/>
            </p:cNvSpPr>
            <p:nvPr/>
          </p:nvSpPr>
          <p:spPr bwMode="auto">
            <a:xfrm flipH="1">
              <a:off x="1392" y="393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82" name="Line 130"/>
            <p:cNvSpPr>
              <a:spLocks noChangeShapeType="1"/>
            </p:cNvSpPr>
            <p:nvPr/>
          </p:nvSpPr>
          <p:spPr bwMode="auto">
            <a:xfrm flipH="1">
              <a:off x="1392" y="388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83" name="Line 131"/>
            <p:cNvSpPr>
              <a:spLocks noChangeShapeType="1"/>
            </p:cNvSpPr>
            <p:nvPr/>
          </p:nvSpPr>
          <p:spPr bwMode="auto">
            <a:xfrm flipH="1">
              <a:off x="1392" y="384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84" name="Line 132"/>
            <p:cNvSpPr>
              <a:spLocks noChangeShapeType="1"/>
            </p:cNvSpPr>
            <p:nvPr/>
          </p:nvSpPr>
          <p:spPr bwMode="auto">
            <a:xfrm flipH="1">
              <a:off x="1392" y="379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85" name="Line 133"/>
            <p:cNvSpPr>
              <a:spLocks noChangeShapeType="1"/>
            </p:cNvSpPr>
            <p:nvPr/>
          </p:nvSpPr>
          <p:spPr bwMode="auto">
            <a:xfrm flipH="1">
              <a:off x="1392" y="374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86" name="Line 134"/>
            <p:cNvSpPr>
              <a:spLocks noChangeShapeType="1"/>
            </p:cNvSpPr>
            <p:nvPr/>
          </p:nvSpPr>
          <p:spPr bwMode="auto">
            <a:xfrm flipH="1">
              <a:off x="1392" y="369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87" name="Line 135"/>
            <p:cNvSpPr>
              <a:spLocks noChangeShapeType="1"/>
            </p:cNvSpPr>
            <p:nvPr/>
          </p:nvSpPr>
          <p:spPr bwMode="auto">
            <a:xfrm flipH="1">
              <a:off x="1392" y="364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88" name="Line 136"/>
            <p:cNvSpPr>
              <a:spLocks noChangeShapeType="1"/>
            </p:cNvSpPr>
            <p:nvPr/>
          </p:nvSpPr>
          <p:spPr bwMode="auto">
            <a:xfrm flipH="1">
              <a:off x="1392" y="360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89" name="Line 137"/>
            <p:cNvSpPr>
              <a:spLocks noChangeShapeType="1"/>
            </p:cNvSpPr>
            <p:nvPr/>
          </p:nvSpPr>
          <p:spPr bwMode="auto">
            <a:xfrm flipH="1">
              <a:off x="1392" y="355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90" name="Line 138"/>
            <p:cNvSpPr>
              <a:spLocks noChangeShapeType="1"/>
            </p:cNvSpPr>
            <p:nvPr/>
          </p:nvSpPr>
          <p:spPr bwMode="auto">
            <a:xfrm flipH="1">
              <a:off x="1392" y="350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91" name="Line 139"/>
            <p:cNvSpPr>
              <a:spLocks noChangeShapeType="1"/>
            </p:cNvSpPr>
            <p:nvPr/>
          </p:nvSpPr>
          <p:spPr bwMode="auto">
            <a:xfrm flipH="1">
              <a:off x="1392" y="345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92" name="Line 140"/>
            <p:cNvSpPr>
              <a:spLocks noChangeShapeType="1"/>
            </p:cNvSpPr>
            <p:nvPr/>
          </p:nvSpPr>
          <p:spPr bwMode="auto">
            <a:xfrm flipH="1">
              <a:off x="1392" y="340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93" name="Line 141"/>
            <p:cNvSpPr>
              <a:spLocks noChangeShapeType="1"/>
            </p:cNvSpPr>
            <p:nvPr/>
          </p:nvSpPr>
          <p:spPr bwMode="auto">
            <a:xfrm flipH="1">
              <a:off x="1392" y="336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94" name="Line 142"/>
            <p:cNvSpPr>
              <a:spLocks noChangeShapeType="1"/>
            </p:cNvSpPr>
            <p:nvPr/>
          </p:nvSpPr>
          <p:spPr bwMode="auto">
            <a:xfrm flipH="1">
              <a:off x="1392" y="331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495" name="Line 143"/>
            <p:cNvSpPr>
              <a:spLocks noChangeShapeType="1"/>
            </p:cNvSpPr>
            <p:nvPr/>
          </p:nvSpPr>
          <p:spPr bwMode="auto">
            <a:xfrm flipH="1">
              <a:off x="1392" y="326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78"/>
          <p:cNvGrpSpPr>
            <a:grpSpLocks/>
          </p:cNvGrpSpPr>
          <p:nvPr/>
        </p:nvGrpSpPr>
        <p:grpSpPr bwMode="auto">
          <a:xfrm>
            <a:off x="1219200" y="3810000"/>
            <a:ext cx="1295400" cy="1295400"/>
            <a:chOff x="1392" y="3216"/>
            <a:chExt cx="816" cy="816"/>
          </a:xfrm>
        </p:grpSpPr>
        <p:sp>
          <p:nvSpPr>
            <p:cNvPr id="356531" name="Rectangle 179"/>
            <p:cNvSpPr>
              <a:spLocks noChangeArrowheads="1"/>
            </p:cNvSpPr>
            <p:nvPr/>
          </p:nvSpPr>
          <p:spPr bwMode="auto">
            <a:xfrm>
              <a:off x="1392" y="3216"/>
              <a:ext cx="816" cy="816"/>
            </a:xfrm>
            <a:prstGeom prst="rect">
              <a:avLst/>
            </a:prstGeom>
            <a:solidFill>
              <a:srgbClr val="FFFF00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32" name="Line 180"/>
            <p:cNvSpPr>
              <a:spLocks noChangeShapeType="1"/>
            </p:cNvSpPr>
            <p:nvPr/>
          </p:nvSpPr>
          <p:spPr bwMode="auto">
            <a:xfrm>
              <a:off x="163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33" name="Line 181"/>
            <p:cNvSpPr>
              <a:spLocks noChangeShapeType="1"/>
            </p:cNvSpPr>
            <p:nvPr/>
          </p:nvSpPr>
          <p:spPr bwMode="auto">
            <a:xfrm>
              <a:off x="168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34" name="Line 182"/>
            <p:cNvSpPr>
              <a:spLocks noChangeShapeType="1"/>
            </p:cNvSpPr>
            <p:nvPr/>
          </p:nvSpPr>
          <p:spPr bwMode="auto">
            <a:xfrm>
              <a:off x="172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35" name="Line 183"/>
            <p:cNvSpPr>
              <a:spLocks noChangeShapeType="1"/>
            </p:cNvSpPr>
            <p:nvPr/>
          </p:nvSpPr>
          <p:spPr bwMode="auto">
            <a:xfrm>
              <a:off x="177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36" name="Line 184"/>
            <p:cNvSpPr>
              <a:spLocks noChangeShapeType="1"/>
            </p:cNvSpPr>
            <p:nvPr/>
          </p:nvSpPr>
          <p:spPr bwMode="auto">
            <a:xfrm>
              <a:off x="182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37" name="Line 185"/>
            <p:cNvSpPr>
              <a:spLocks noChangeShapeType="1"/>
            </p:cNvSpPr>
            <p:nvPr/>
          </p:nvSpPr>
          <p:spPr bwMode="auto">
            <a:xfrm>
              <a:off x="187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38" name="Line 186"/>
            <p:cNvSpPr>
              <a:spLocks noChangeShapeType="1"/>
            </p:cNvSpPr>
            <p:nvPr/>
          </p:nvSpPr>
          <p:spPr bwMode="auto">
            <a:xfrm>
              <a:off x="192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39" name="Line 187"/>
            <p:cNvSpPr>
              <a:spLocks noChangeShapeType="1"/>
            </p:cNvSpPr>
            <p:nvPr/>
          </p:nvSpPr>
          <p:spPr bwMode="auto">
            <a:xfrm>
              <a:off x="196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40" name="Line 188"/>
            <p:cNvSpPr>
              <a:spLocks noChangeShapeType="1"/>
            </p:cNvSpPr>
            <p:nvPr/>
          </p:nvSpPr>
          <p:spPr bwMode="auto">
            <a:xfrm>
              <a:off x="201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41" name="Line 189"/>
            <p:cNvSpPr>
              <a:spLocks noChangeShapeType="1"/>
            </p:cNvSpPr>
            <p:nvPr/>
          </p:nvSpPr>
          <p:spPr bwMode="auto">
            <a:xfrm>
              <a:off x="206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42" name="Line 190"/>
            <p:cNvSpPr>
              <a:spLocks noChangeShapeType="1"/>
            </p:cNvSpPr>
            <p:nvPr/>
          </p:nvSpPr>
          <p:spPr bwMode="auto">
            <a:xfrm>
              <a:off x="211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43" name="Line 191"/>
            <p:cNvSpPr>
              <a:spLocks noChangeShapeType="1"/>
            </p:cNvSpPr>
            <p:nvPr/>
          </p:nvSpPr>
          <p:spPr bwMode="auto">
            <a:xfrm>
              <a:off x="158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44" name="Line 192"/>
            <p:cNvSpPr>
              <a:spLocks noChangeShapeType="1"/>
            </p:cNvSpPr>
            <p:nvPr/>
          </p:nvSpPr>
          <p:spPr bwMode="auto">
            <a:xfrm>
              <a:off x="153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45" name="Line 193"/>
            <p:cNvSpPr>
              <a:spLocks noChangeShapeType="1"/>
            </p:cNvSpPr>
            <p:nvPr/>
          </p:nvSpPr>
          <p:spPr bwMode="auto">
            <a:xfrm>
              <a:off x="216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46" name="Line 194"/>
            <p:cNvSpPr>
              <a:spLocks noChangeShapeType="1"/>
            </p:cNvSpPr>
            <p:nvPr/>
          </p:nvSpPr>
          <p:spPr bwMode="auto">
            <a:xfrm>
              <a:off x="148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47" name="Line 195"/>
            <p:cNvSpPr>
              <a:spLocks noChangeShapeType="1"/>
            </p:cNvSpPr>
            <p:nvPr/>
          </p:nvSpPr>
          <p:spPr bwMode="auto">
            <a:xfrm>
              <a:off x="144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48" name="Line 196"/>
            <p:cNvSpPr>
              <a:spLocks noChangeShapeType="1"/>
            </p:cNvSpPr>
            <p:nvPr/>
          </p:nvSpPr>
          <p:spPr bwMode="auto">
            <a:xfrm flipH="1">
              <a:off x="1392" y="398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49" name="Line 197"/>
            <p:cNvSpPr>
              <a:spLocks noChangeShapeType="1"/>
            </p:cNvSpPr>
            <p:nvPr/>
          </p:nvSpPr>
          <p:spPr bwMode="auto">
            <a:xfrm flipH="1">
              <a:off x="1392" y="393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50" name="Line 198"/>
            <p:cNvSpPr>
              <a:spLocks noChangeShapeType="1"/>
            </p:cNvSpPr>
            <p:nvPr/>
          </p:nvSpPr>
          <p:spPr bwMode="auto">
            <a:xfrm flipH="1">
              <a:off x="1392" y="388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51" name="Line 199"/>
            <p:cNvSpPr>
              <a:spLocks noChangeShapeType="1"/>
            </p:cNvSpPr>
            <p:nvPr/>
          </p:nvSpPr>
          <p:spPr bwMode="auto">
            <a:xfrm flipH="1">
              <a:off x="1392" y="384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52" name="Line 200"/>
            <p:cNvSpPr>
              <a:spLocks noChangeShapeType="1"/>
            </p:cNvSpPr>
            <p:nvPr/>
          </p:nvSpPr>
          <p:spPr bwMode="auto">
            <a:xfrm flipH="1">
              <a:off x="1392" y="379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53" name="Line 201"/>
            <p:cNvSpPr>
              <a:spLocks noChangeShapeType="1"/>
            </p:cNvSpPr>
            <p:nvPr/>
          </p:nvSpPr>
          <p:spPr bwMode="auto">
            <a:xfrm flipH="1">
              <a:off x="1392" y="374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54" name="Line 202"/>
            <p:cNvSpPr>
              <a:spLocks noChangeShapeType="1"/>
            </p:cNvSpPr>
            <p:nvPr/>
          </p:nvSpPr>
          <p:spPr bwMode="auto">
            <a:xfrm flipH="1">
              <a:off x="1392" y="369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55" name="Line 203"/>
            <p:cNvSpPr>
              <a:spLocks noChangeShapeType="1"/>
            </p:cNvSpPr>
            <p:nvPr/>
          </p:nvSpPr>
          <p:spPr bwMode="auto">
            <a:xfrm flipH="1">
              <a:off x="1392" y="364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56" name="Line 204"/>
            <p:cNvSpPr>
              <a:spLocks noChangeShapeType="1"/>
            </p:cNvSpPr>
            <p:nvPr/>
          </p:nvSpPr>
          <p:spPr bwMode="auto">
            <a:xfrm flipH="1">
              <a:off x="1392" y="360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57" name="Line 205"/>
            <p:cNvSpPr>
              <a:spLocks noChangeShapeType="1"/>
            </p:cNvSpPr>
            <p:nvPr/>
          </p:nvSpPr>
          <p:spPr bwMode="auto">
            <a:xfrm flipH="1">
              <a:off x="1392" y="355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58" name="Line 206"/>
            <p:cNvSpPr>
              <a:spLocks noChangeShapeType="1"/>
            </p:cNvSpPr>
            <p:nvPr/>
          </p:nvSpPr>
          <p:spPr bwMode="auto">
            <a:xfrm flipH="1">
              <a:off x="1392" y="350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59" name="Line 207"/>
            <p:cNvSpPr>
              <a:spLocks noChangeShapeType="1"/>
            </p:cNvSpPr>
            <p:nvPr/>
          </p:nvSpPr>
          <p:spPr bwMode="auto">
            <a:xfrm flipH="1">
              <a:off x="1392" y="345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60" name="Line 208"/>
            <p:cNvSpPr>
              <a:spLocks noChangeShapeType="1"/>
            </p:cNvSpPr>
            <p:nvPr/>
          </p:nvSpPr>
          <p:spPr bwMode="auto">
            <a:xfrm flipH="1">
              <a:off x="1392" y="340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61" name="Line 209"/>
            <p:cNvSpPr>
              <a:spLocks noChangeShapeType="1"/>
            </p:cNvSpPr>
            <p:nvPr/>
          </p:nvSpPr>
          <p:spPr bwMode="auto">
            <a:xfrm flipH="1">
              <a:off x="1392" y="336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62" name="Line 210"/>
            <p:cNvSpPr>
              <a:spLocks noChangeShapeType="1"/>
            </p:cNvSpPr>
            <p:nvPr/>
          </p:nvSpPr>
          <p:spPr bwMode="auto">
            <a:xfrm flipH="1">
              <a:off x="1392" y="331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63" name="Line 211"/>
            <p:cNvSpPr>
              <a:spLocks noChangeShapeType="1"/>
            </p:cNvSpPr>
            <p:nvPr/>
          </p:nvSpPr>
          <p:spPr bwMode="auto">
            <a:xfrm flipH="1">
              <a:off x="1392" y="326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12"/>
          <p:cNvGrpSpPr>
            <a:grpSpLocks/>
          </p:cNvGrpSpPr>
          <p:nvPr/>
        </p:nvGrpSpPr>
        <p:grpSpPr bwMode="auto">
          <a:xfrm>
            <a:off x="1371600" y="3886200"/>
            <a:ext cx="1295400" cy="1295400"/>
            <a:chOff x="1392" y="3216"/>
            <a:chExt cx="816" cy="816"/>
          </a:xfrm>
        </p:grpSpPr>
        <p:sp>
          <p:nvSpPr>
            <p:cNvPr id="356565" name="Rectangle 213"/>
            <p:cNvSpPr>
              <a:spLocks noChangeArrowheads="1"/>
            </p:cNvSpPr>
            <p:nvPr/>
          </p:nvSpPr>
          <p:spPr bwMode="auto">
            <a:xfrm>
              <a:off x="1392" y="3216"/>
              <a:ext cx="816" cy="816"/>
            </a:xfrm>
            <a:prstGeom prst="rect">
              <a:avLst/>
            </a:prstGeom>
            <a:solidFill>
              <a:srgbClr val="CCFF66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66" name="Line 214"/>
            <p:cNvSpPr>
              <a:spLocks noChangeShapeType="1"/>
            </p:cNvSpPr>
            <p:nvPr/>
          </p:nvSpPr>
          <p:spPr bwMode="auto">
            <a:xfrm>
              <a:off x="163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67" name="Line 215"/>
            <p:cNvSpPr>
              <a:spLocks noChangeShapeType="1"/>
            </p:cNvSpPr>
            <p:nvPr/>
          </p:nvSpPr>
          <p:spPr bwMode="auto">
            <a:xfrm>
              <a:off x="168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68" name="Line 216"/>
            <p:cNvSpPr>
              <a:spLocks noChangeShapeType="1"/>
            </p:cNvSpPr>
            <p:nvPr/>
          </p:nvSpPr>
          <p:spPr bwMode="auto">
            <a:xfrm>
              <a:off x="172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69" name="Line 217"/>
            <p:cNvSpPr>
              <a:spLocks noChangeShapeType="1"/>
            </p:cNvSpPr>
            <p:nvPr/>
          </p:nvSpPr>
          <p:spPr bwMode="auto">
            <a:xfrm>
              <a:off x="177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70" name="Line 218"/>
            <p:cNvSpPr>
              <a:spLocks noChangeShapeType="1"/>
            </p:cNvSpPr>
            <p:nvPr/>
          </p:nvSpPr>
          <p:spPr bwMode="auto">
            <a:xfrm>
              <a:off x="182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71" name="Line 219"/>
            <p:cNvSpPr>
              <a:spLocks noChangeShapeType="1"/>
            </p:cNvSpPr>
            <p:nvPr/>
          </p:nvSpPr>
          <p:spPr bwMode="auto">
            <a:xfrm>
              <a:off x="187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72" name="Line 220"/>
            <p:cNvSpPr>
              <a:spLocks noChangeShapeType="1"/>
            </p:cNvSpPr>
            <p:nvPr/>
          </p:nvSpPr>
          <p:spPr bwMode="auto">
            <a:xfrm>
              <a:off x="192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73" name="Line 221"/>
            <p:cNvSpPr>
              <a:spLocks noChangeShapeType="1"/>
            </p:cNvSpPr>
            <p:nvPr/>
          </p:nvSpPr>
          <p:spPr bwMode="auto">
            <a:xfrm>
              <a:off x="196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74" name="Line 222"/>
            <p:cNvSpPr>
              <a:spLocks noChangeShapeType="1"/>
            </p:cNvSpPr>
            <p:nvPr/>
          </p:nvSpPr>
          <p:spPr bwMode="auto">
            <a:xfrm>
              <a:off x="201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75" name="Line 223"/>
            <p:cNvSpPr>
              <a:spLocks noChangeShapeType="1"/>
            </p:cNvSpPr>
            <p:nvPr/>
          </p:nvSpPr>
          <p:spPr bwMode="auto">
            <a:xfrm>
              <a:off x="206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76" name="Line 224"/>
            <p:cNvSpPr>
              <a:spLocks noChangeShapeType="1"/>
            </p:cNvSpPr>
            <p:nvPr/>
          </p:nvSpPr>
          <p:spPr bwMode="auto">
            <a:xfrm>
              <a:off x="211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77" name="Line 225"/>
            <p:cNvSpPr>
              <a:spLocks noChangeShapeType="1"/>
            </p:cNvSpPr>
            <p:nvPr/>
          </p:nvSpPr>
          <p:spPr bwMode="auto">
            <a:xfrm>
              <a:off x="158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78" name="Line 226"/>
            <p:cNvSpPr>
              <a:spLocks noChangeShapeType="1"/>
            </p:cNvSpPr>
            <p:nvPr/>
          </p:nvSpPr>
          <p:spPr bwMode="auto">
            <a:xfrm>
              <a:off x="153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79" name="Line 227"/>
            <p:cNvSpPr>
              <a:spLocks noChangeShapeType="1"/>
            </p:cNvSpPr>
            <p:nvPr/>
          </p:nvSpPr>
          <p:spPr bwMode="auto">
            <a:xfrm>
              <a:off x="216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80" name="Line 228"/>
            <p:cNvSpPr>
              <a:spLocks noChangeShapeType="1"/>
            </p:cNvSpPr>
            <p:nvPr/>
          </p:nvSpPr>
          <p:spPr bwMode="auto">
            <a:xfrm>
              <a:off x="148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81" name="Line 229"/>
            <p:cNvSpPr>
              <a:spLocks noChangeShapeType="1"/>
            </p:cNvSpPr>
            <p:nvPr/>
          </p:nvSpPr>
          <p:spPr bwMode="auto">
            <a:xfrm>
              <a:off x="144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82" name="Line 230"/>
            <p:cNvSpPr>
              <a:spLocks noChangeShapeType="1"/>
            </p:cNvSpPr>
            <p:nvPr/>
          </p:nvSpPr>
          <p:spPr bwMode="auto">
            <a:xfrm flipH="1">
              <a:off x="1392" y="398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83" name="Line 231"/>
            <p:cNvSpPr>
              <a:spLocks noChangeShapeType="1"/>
            </p:cNvSpPr>
            <p:nvPr/>
          </p:nvSpPr>
          <p:spPr bwMode="auto">
            <a:xfrm flipH="1">
              <a:off x="1392" y="393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84" name="Line 232"/>
            <p:cNvSpPr>
              <a:spLocks noChangeShapeType="1"/>
            </p:cNvSpPr>
            <p:nvPr/>
          </p:nvSpPr>
          <p:spPr bwMode="auto">
            <a:xfrm flipH="1">
              <a:off x="1392" y="388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85" name="Line 233"/>
            <p:cNvSpPr>
              <a:spLocks noChangeShapeType="1"/>
            </p:cNvSpPr>
            <p:nvPr/>
          </p:nvSpPr>
          <p:spPr bwMode="auto">
            <a:xfrm flipH="1">
              <a:off x="1392" y="384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86" name="Line 234"/>
            <p:cNvSpPr>
              <a:spLocks noChangeShapeType="1"/>
            </p:cNvSpPr>
            <p:nvPr/>
          </p:nvSpPr>
          <p:spPr bwMode="auto">
            <a:xfrm flipH="1">
              <a:off x="1392" y="379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87" name="Line 235"/>
            <p:cNvSpPr>
              <a:spLocks noChangeShapeType="1"/>
            </p:cNvSpPr>
            <p:nvPr/>
          </p:nvSpPr>
          <p:spPr bwMode="auto">
            <a:xfrm flipH="1">
              <a:off x="1392" y="374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88" name="Line 236"/>
            <p:cNvSpPr>
              <a:spLocks noChangeShapeType="1"/>
            </p:cNvSpPr>
            <p:nvPr/>
          </p:nvSpPr>
          <p:spPr bwMode="auto">
            <a:xfrm flipH="1">
              <a:off x="1392" y="369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89" name="Line 237"/>
            <p:cNvSpPr>
              <a:spLocks noChangeShapeType="1"/>
            </p:cNvSpPr>
            <p:nvPr/>
          </p:nvSpPr>
          <p:spPr bwMode="auto">
            <a:xfrm flipH="1">
              <a:off x="1392" y="364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90" name="Line 238"/>
            <p:cNvSpPr>
              <a:spLocks noChangeShapeType="1"/>
            </p:cNvSpPr>
            <p:nvPr/>
          </p:nvSpPr>
          <p:spPr bwMode="auto">
            <a:xfrm flipH="1">
              <a:off x="1392" y="360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91" name="Line 239"/>
            <p:cNvSpPr>
              <a:spLocks noChangeShapeType="1"/>
            </p:cNvSpPr>
            <p:nvPr/>
          </p:nvSpPr>
          <p:spPr bwMode="auto">
            <a:xfrm flipH="1">
              <a:off x="1392" y="355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92" name="Line 240"/>
            <p:cNvSpPr>
              <a:spLocks noChangeShapeType="1"/>
            </p:cNvSpPr>
            <p:nvPr/>
          </p:nvSpPr>
          <p:spPr bwMode="auto">
            <a:xfrm flipH="1">
              <a:off x="1392" y="350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93" name="Line 241"/>
            <p:cNvSpPr>
              <a:spLocks noChangeShapeType="1"/>
            </p:cNvSpPr>
            <p:nvPr/>
          </p:nvSpPr>
          <p:spPr bwMode="auto">
            <a:xfrm flipH="1">
              <a:off x="1392" y="345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94" name="Line 242"/>
            <p:cNvSpPr>
              <a:spLocks noChangeShapeType="1"/>
            </p:cNvSpPr>
            <p:nvPr/>
          </p:nvSpPr>
          <p:spPr bwMode="auto">
            <a:xfrm flipH="1">
              <a:off x="1392" y="340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95" name="Line 243"/>
            <p:cNvSpPr>
              <a:spLocks noChangeShapeType="1"/>
            </p:cNvSpPr>
            <p:nvPr/>
          </p:nvSpPr>
          <p:spPr bwMode="auto">
            <a:xfrm flipH="1">
              <a:off x="1392" y="336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96" name="Line 244"/>
            <p:cNvSpPr>
              <a:spLocks noChangeShapeType="1"/>
            </p:cNvSpPr>
            <p:nvPr/>
          </p:nvSpPr>
          <p:spPr bwMode="auto">
            <a:xfrm flipH="1">
              <a:off x="1392" y="331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597" name="Line 245"/>
            <p:cNvSpPr>
              <a:spLocks noChangeShapeType="1"/>
            </p:cNvSpPr>
            <p:nvPr/>
          </p:nvSpPr>
          <p:spPr bwMode="auto">
            <a:xfrm flipH="1">
              <a:off x="1392" y="326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246"/>
          <p:cNvGrpSpPr>
            <a:grpSpLocks/>
          </p:cNvGrpSpPr>
          <p:nvPr/>
        </p:nvGrpSpPr>
        <p:grpSpPr bwMode="auto">
          <a:xfrm>
            <a:off x="1524000" y="3962400"/>
            <a:ext cx="1295400" cy="1295400"/>
            <a:chOff x="1392" y="3216"/>
            <a:chExt cx="816" cy="816"/>
          </a:xfrm>
        </p:grpSpPr>
        <p:sp>
          <p:nvSpPr>
            <p:cNvPr id="356599" name="Rectangle 247"/>
            <p:cNvSpPr>
              <a:spLocks noChangeArrowheads="1"/>
            </p:cNvSpPr>
            <p:nvPr/>
          </p:nvSpPr>
          <p:spPr bwMode="auto">
            <a:xfrm>
              <a:off x="1392" y="3216"/>
              <a:ext cx="816" cy="816"/>
            </a:xfrm>
            <a:prstGeom prst="rect">
              <a:avLst/>
            </a:prstGeom>
            <a:solidFill>
              <a:srgbClr val="66FF33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00" name="Line 248"/>
            <p:cNvSpPr>
              <a:spLocks noChangeShapeType="1"/>
            </p:cNvSpPr>
            <p:nvPr/>
          </p:nvSpPr>
          <p:spPr bwMode="auto">
            <a:xfrm>
              <a:off x="163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01" name="Line 249"/>
            <p:cNvSpPr>
              <a:spLocks noChangeShapeType="1"/>
            </p:cNvSpPr>
            <p:nvPr/>
          </p:nvSpPr>
          <p:spPr bwMode="auto">
            <a:xfrm>
              <a:off x="168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02" name="Line 250"/>
            <p:cNvSpPr>
              <a:spLocks noChangeShapeType="1"/>
            </p:cNvSpPr>
            <p:nvPr/>
          </p:nvSpPr>
          <p:spPr bwMode="auto">
            <a:xfrm>
              <a:off x="172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03" name="Line 251"/>
            <p:cNvSpPr>
              <a:spLocks noChangeShapeType="1"/>
            </p:cNvSpPr>
            <p:nvPr/>
          </p:nvSpPr>
          <p:spPr bwMode="auto">
            <a:xfrm>
              <a:off x="177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04" name="Line 252"/>
            <p:cNvSpPr>
              <a:spLocks noChangeShapeType="1"/>
            </p:cNvSpPr>
            <p:nvPr/>
          </p:nvSpPr>
          <p:spPr bwMode="auto">
            <a:xfrm>
              <a:off x="182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05" name="Line 253"/>
            <p:cNvSpPr>
              <a:spLocks noChangeShapeType="1"/>
            </p:cNvSpPr>
            <p:nvPr/>
          </p:nvSpPr>
          <p:spPr bwMode="auto">
            <a:xfrm>
              <a:off x="187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06" name="Line 254"/>
            <p:cNvSpPr>
              <a:spLocks noChangeShapeType="1"/>
            </p:cNvSpPr>
            <p:nvPr/>
          </p:nvSpPr>
          <p:spPr bwMode="auto">
            <a:xfrm>
              <a:off x="192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07" name="Line 255"/>
            <p:cNvSpPr>
              <a:spLocks noChangeShapeType="1"/>
            </p:cNvSpPr>
            <p:nvPr/>
          </p:nvSpPr>
          <p:spPr bwMode="auto">
            <a:xfrm>
              <a:off x="196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08" name="Line 256"/>
            <p:cNvSpPr>
              <a:spLocks noChangeShapeType="1"/>
            </p:cNvSpPr>
            <p:nvPr/>
          </p:nvSpPr>
          <p:spPr bwMode="auto">
            <a:xfrm>
              <a:off x="201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09" name="Line 257"/>
            <p:cNvSpPr>
              <a:spLocks noChangeShapeType="1"/>
            </p:cNvSpPr>
            <p:nvPr/>
          </p:nvSpPr>
          <p:spPr bwMode="auto">
            <a:xfrm>
              <a:off x="206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10" name="Line 258"/>
            <p:cNvSpPr>
              <a:spLocks noChangeShapeType="1"/>
            </p:cNvSpPr>
            <p:nvPr/>
          </p:nvSpPr>
          <p:spPr bwMode="auto">
            <a:xfrm>
              <a:off x="211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11" name="Line 259"/>
            <p:cNvSpPr>
              <a:spLocks noChangeShapeType="1"/>
            </p:cNvSpPr>
            <p:nvPr/>
          </p:nvSpPr>
          <p:spPr bwMode="auto">
            <a:xfrm>
              <a:off x="158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12" name="Line 260"/>
            <p:cNvSpPr>
              <a:spLocks noChangeShapeType="1"/>
            </p:cNvSpPr>
            <p:nvPr/>
          </p:nvSpPr>
          <p:spPr bwMode="auto">
            <a:xfrm>
              <a:off x="153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13" name="Line 261"/>
            <p:cNvSpPr>
              <a:spLocks noChangeShapeType="1"/>
            </p:cNvSpPr>
            <p:nvPr/>
          </p:nvSpPr>
          <p:spPr bwMode="auto">
            <a:xfrm>
              <a:off x="216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14" name="Line 262"/>
            <p:cNvSpPr>
              <a:spLocks noChangeShapeType="1"/>
            </p:cNvSpPr>
            <p:nvPr/>
          </p:nvSpPr>
          <p:spPr bwMode="auto">
            <a:xfrm>
              <a:off x="148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15" name="Line 263"/>
            <p:cNvSpPr>
              <a:spLocks noChangeShapeType="1"/>
            </p:cNvSpPr>
            <p:nvPr/>
          </p:nvSpPr>
          <p:spPr bwMode="auto">
            <a:xfrm>
              <a:off x="144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16" name="Line 264"/>
            <p:cNvSpPr>
              <a:spLocks noChangeShapeType="1"/>
            </p:cNvSpPr>
            <p:nvPr/>
          </p:nvSpPr>
          <p:spPr bwMode="auto">
            <a:xfrm flipH="1">
              <a:off x="1392" y="398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17" name="Line 265"/>
            <p:cNvSpPr>
              <a:spLocks noChangeShapeType="1"/>
            </p:cNvSpPr>
            <p:nvPr/>
          </p:nvSpPr>
          <p:spPr bwMode="auto">
            <a:xfrm flipH="1">
              <a:off x="1392" y="393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18" name="Line 266"/>
            <p:cNvSpPr>
              <a:spLocks noChangeShapeType="1"/>
            </p:cNvSpPr>
            <p:nvPr/>
          </p:nvSpPr>
          <p:spPr bwMode="auto">
            <a:xfrm flipH="1">
              <a:off x="1392" y="388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19" name="Line 267"/>
            <p:cNvSpPr>
              <a:spLocks noChangeShapeType="1"/>
            </p:cNvSpPr>
            <p:nvPr/>
          </p:nvSpPr>
          <p:spPr bwMode="auto">
            <a:xfrm flipH="1">
              <a:off x="1392" y="384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20" name="Line 268"/>
            <p:cNvSpPr>
              <a:spLocks noChangeShapeType="1"/>
            </p:cNvSpPr>
            <p:nvPr/>
          </p:nvSpPr>
          <p:spPr bwMode="auto">
            <a:xfrm flipH="1">
              <a:off x="1392" y="379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21" name="Line 269"/>
            <p:cNvSpPr>
              <a:spLocks noChangeShapeType="1"/>
            </p:cNvSpPr>
            <p:nvPr/>
          </p:nvSpPr>
          <p:spPr bwMode="auto">
            <a:xfrm flipH="1">
              <a:off x="1392" y="374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22" name="Line 270"/>
            <p:cNvSpPr>
              <a:spLocks noChangeShapeType="1"/>
            </p:cNvSpPr>
            <p:nvPr/>
          </p:nvSpPr>
          <p:spPr bwMode="auto">
            <a:xfrm flipH="1">
              <a:off x="1392" y="369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23" name="Line 271"/>
            <p:cNvSpPr>
              <a:spLocks noChangeShapeType="1"/>
            </p:cNvSpPr>
            <p:nvPr/>
          </p:nvSpPr>
          <p:spPr bwMode="auto">
            <a:xfrm flipH="1">
              <a:off x="1392" y="364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24" name="Line 272"/>
            <p:cNvSpPr>
              <a:spLocks noChangeShapeType="1"/>
            </p:cNvSpPr>
            <p:nvPr/>
          </p:nvSpPr>
          <p:spPr bwMode="auto">
            <a:xfrm flipH="1">
              <a:off x="1392" y="360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25" name="Line 273"/>
            <p:cNvSpPr>
              <a:spLocks noChangeShapeType="1"/>
            </p:cNvSpPr>
            <p:nvPr/>
          </p:nvSpPr>
          <p:spPr bwMode="auto">
            <a:xfrm flipH="1">
              <a:off x="1392" y="355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26" name="Line 274"/>
            <p:cNvSpPr>
              <a:spLocks noChangeShapeType="1"/>
            </p:cNvSpPr>
            <p:nvPr/>
          </p:nvSpPr>
          <p:spPr bwMode="auto">
            <a:xfrm flipH="1">
              <a:off x="1392" y="350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27" name="Line 275"/>
            <p:cNvSpPr>
              <a:spLocks noChangeShapeType="1"/>
            </p:cNvSpPr>
            <p:nvPr/>
          </p:nvSpPr>
          <p:spPr bwMode="auto">
            <a:xfrm flipH="1">
              <a:off x="1392" y="345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28" name="Line 276"/>
            <p:cNvSpPr>
              <a:spLocks noChangeShapeType="1"/>
            </p:cNvSpPr>
            <p:nvPr/>
          </p:nvSpPr>
          <p:spPr bwMode="auto">
            <a:xfrm flipH="1">
              <a:off x="1392" y="340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29" name="Line 277"/>
            <p:cNvSpPr>
              <a:spLocks noChangeShapeType="1"/>
            </p:cNvSpPr>
            <p:nvPr/>
          </p:nvSpPr>
          <p:spPr bwMode="auto">
            <a:xfrm flipH="1">
              <a:off x="1392" y="336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30" name="Line 278"/>
            <p:cNvSpPr>
              <a:spLocks noChangeShapeType="1"/>
            </p:cNvSpPr>
            <p:nvPr/>
          </p:nvSpPr>
          <p:spPr bwMode="auto">
            <a:xfrm flipH="1">
              <a:off x="1392" y="331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31" name="Line 279"/>
            <p:cNvSpPr>
              <a:spLocks noChangeShapeType="1"/>
            </p:cNvSpPr>
            <p:nvPr/>
          </p:nvSpPr>
          <p:spPr bwMode="auto">
            <a:xfrm flipH="1">
              <a:off x="1392" y="326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280"/>
          <p:cNvGrpSpPr>
            <a:grpSpLocks/>
          </p:cNvGrpSpPr>
          <p:nvPr/>
        </p:nvGrpSpPr>
        <p:grpSpPr bwMode="auto">
          <a:xfrm>
            <a:off x="1676400" y="4038600"/>
            <a:ext cx="1295400" cy="1295400"/>
            <a:chOff x="1392" y="3216"/>
            <a:chExt cx="816" cy="816"/>
          </a:xfrm>
        </p:grpSpPr>
        <p:sp>
          <p:nvSpPr>
            <p:cNvPr id="356633" name="Rectangle 281"/>
            <p:cNvSpPr>
              <a:spLocks noChangeArrowheads="1"/>
            </p:cNvSpPr>
            <p:nvPr/>
          </p:nvSpPr>
          <p:spPr bwMode="auto">
            <a:xfrm>
              <a:off x="1392" y="3216"/>
              <a:ext cx="816" cy="816"/>
            </a:xfrm>
            <a:prstGeom prst="rect">
              <a:avLst/>
            </a:prstGeom>
            <a:solidFill>
              <a:srgbClr val="66FF99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34" name="Line 282"/>
            <p:cNvSpPr>
              <a:spLocks noChangeShapeType="1"/>
            </p:cNvSpPr>
            <p:nvPr/>
          </p:nvSpPr>
          <p:spPr bwMode="auto">
            <a:xfrm>
              <a:off x="163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35" name="Line 283"/>
            <p:cNvSpPr>
              <a:spLocks noChangeShapeType="1"/>
            </p:cNvSpPr>
            <p:nvPr/>
          </p:nvSpPr>
          <p:spPr bwMode="auto">
            <a:xfrm>
              <a:off x="168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36" name="Line 284"/>
            <p:cNvSpPr>
              <a:spLocks noChangeShapeType="1"/>
            </p:cNvSpPr>
            <p:nvPr/>
          </p:nvSpPr>
          <p:spPr bwMode="auto">
            <a:xfrm>
              <a:off x="172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37" name="Line 285"/>
            <p:cNvSpPr>
              <a:spLocks noChangeShapeType="1"/>
            </p:cNvSpPr>
            <p:nvPr/>
          </p:nvSpPr>
          <p:spPr bwMode="auto">
            <a:xfrm>
              <a:off x="177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38" name="Line 286"/>
            <p:cNvSpPr>
              <a:spLocks noChangeShapeType="1"/>
            </p:cNvSpPr>
            <p:nvPr/>
          </p:nvSpPr>
          <p:spPr bwMode="auto">
            <a:xfrm>
              <a:off x="182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39" name="Line 287"/>
            <p:cNvSpPr>
              <a:spLocks noChangeShapeType="1"/>
            </p:cNvSpPr>
            <p:nvPr/>
          </p:nvSpPr>
          <p:spPr bwMode="auto">
            <a:xfrm>
              <a:off x="187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40" name="Line 288"/>
            <p:cNvSpPr>
              <a:spLocks noChangeShapeType="1"/>
            </p:cNvSpPr>
            <p:nvPr/>
          </p:nvSpPr>
          <p:spPr bwMode="auto">
            <a:xfrm>
              <a:off x="192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41" name="Line 289"/>
            <p:cNvSpPr>
              <a:spLocks noChangeShapeType="1"/>
            </p:cNvSpPr>
            <p:nvPr/>
          </p:nvSpPr>
          <p:spPr bwMode="auto">
            <a:xfrm>
              <a:off x="196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42" name="Line 290"/>
            <p:cNvSpPr>
              <a:spLocks noChangeShapeType="1"/>
            </p:cNvSpPr>
            <p:nvPr/>
          </p:nvSpPr>
          <p:spPr bwMode="auto">
            <a:xfrm>
              <a:off x="201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43" name="Line 291"/>
            <p:cNvSpPr>
              <a:spLocks noChangeShapeType="1"/>
            </p:cNvSpPr>
            <p:nvPr/>
          </p:nvSpPr>
          <p:spPr bwMode="auto">
            <a:xfrm>
              <a:off x="206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44" name="Line 292"/>
            <p:cNvSpPr>
              <a:spLocks noChangeShapeType="1"/>
            </p:cNvSpPr>
            <p:nvPr/>
          </p:nvSpPr>
          <p:spPr bwMode="auto">
            <a:xfrm>
              <a:off x="211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45" name="Line 293"/>
            <p:cNvSpPr>
              <a:spLocks noChangeShapeType="1"/>
            </p:cNvSpPr>
            <p:nvPr/>
          </p:nvSpPr>
          <p:spPr bwMode="auto">
            <a:xfrm>
              <a:off x="158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46" name="Line 294"/>
            <p:cNvSpPr>
              <a:spLocks noChangeShapeType="1"/>
            </p:cNvSpPr>
            <p:nvPr/>
          </p:nvSpPr>
          <p:spPr bwMode="auto">
            <a:xfrm>
              <a:off x="153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47" name="Line 295"/>
            <p:cNvSpPr>
              <a:spLocks noChangeShapeType="1"/>
            </p:cNvSpPr>
            <p:nvPr/>
          </p:nvSpPr>
          <p:spPr bwMode="auto">
            <a:xfrm>
              <a:off x="216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48" name="Line 296"/>
            <p:cNvSpPr>
              <a:spLocks noChangeShapeType="1"/>
            </p:cNvSpPr>
            <p:nvPr/>
          </p:nvSpPr>
          <p:spPr bwMode="auto">
            <a:xfrm>
              <a:off x="148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49" name="Line 297"/>
            <p:cNvSpPr>
              <a:spLocks noChangeShapeType="1"/>
            </p:cNvSpPr>
            <p:nvPr/>
          </p:nvSpPr>
          <p:spPr bwMode="auto">
            <a:xfrm>
              <a:off x="144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50" name="Line 298"/>
            <p:cNvSpPr>
              <a:spLocks noChangeShapeType="1"/>
            </p:cNvSpPr>
            <p:nvPr/>
          </p:nvSpPr>
          <p:spPr bwMode="auto">
            <a:xfrm flipH="1">
              <a:off x="1392" y="398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51" name="Line 299"/>
            <p:cNvSpPr>
              <a:spLocks noChangeShapeType="1"/>
            </p:cNvSpPr>
            <p:nvPr/>
          </p:nvSpPr>
          <p:spPr bwMode="auto">
            <a:xfrm flipH="1">
              <a:off x="1392" y="393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52" name="Line 300"/>
            <p:cNvSpPr>
              <a:spLocks noChangeShapeType="1"/>
            </p:cNvSpPr>
            <p:nvPr/>
          </p:nvSpPr>
          <p:spPr bwMode="auto">
            <a:xfrm flipH="1">
              <a:off x="1392" y="388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53" name="Line 301"/>
            <p:cNvSpPr>
              <a:spLocks noChangeShapeType="1"/>
            </p:cNvSpPr>
            <p:nvPr/>
          </p:nvSpPr>
          <p:spPr bwMode="auto">
            <a:xfrm flipH="1">
              <a:off x="1392" y="384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54" name="Line 302"/>
            <p:cNvSpPr>
              <a:spLocks noChangeShapeType="1"/>
            </p:cNvSpPr>
            <p:nvPr/>
          </p:nvSpPr>
          <p:spPr bwMode="auto">
            <a:xfrm flipH="1">
              <a:off x="1392" y="379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55" name="Line 303"/>
            <p:cNvSpPr>
              <a:spLocks noChangeShapeType="1"/>
            </p:cNvSpPr>
            <p:nvPr/>
          </p:nvSpPr>
          <p:spPr bwMode="auto">
            <a:xfrm flipH="1">
              <a:off x="1392" y="374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56" name="Line 304"/>
            <p:cNvSpPr>
              <a:spLocks noChangeShapeType="1"/>
            </p:cNvSpPr>
            <p:nvPr/>
          </p:nvSpPr>
          <p:spPr bwMode="auto">
            <a:xfrm flipH="1">
              <a:off x="1392" y="369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57" name="Line 305"/>
            <p:cNvSpPr>
              <a:spLocks noChangeShapeType="1"/>
            </p:cNvSpPr>
            <p:nvPr/>
          </p:nvSpPr>
          <p:spPr bwMode="auto">
            <a:xfrm flipH="1">
              <a:off x="1392" y="364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58" name="Line 306"/>
            <p:cNvSpPr>
              <a:spLocks noChangeShapeType="1"/>
            </p:cNvSpPr>
            <p:nvPr/>
          </p:nvSpPr>
          <p:spPr bwMode="auto">
            <a:xfrm flipH="1">
              <a:off x="1392" y="360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59" name="Line 307"/>
            <p:cNvSpPr>
              <a:spLocks noChangeShapeType="1"/>
            </p:cNvSpPr>
            <p:nvPr/>
          </p:nvSpPr>
          <p:spPr bwMode="auto">
            <a:xfrm flipH="1">
              <a:off x="1392" y="355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60" name="Line 308"/>
            <p:cNvSpPr>
              <a:spLocks noChangeShapeType="1"/>
            </p:cNvSpPr>
            <p:nvPr/>
          </p:nvSpPr>
          <p:spPr bwMode="auto">
            <a:xfrm flipH="1">
              <a:off x="1392" y="350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61" name="Line 309"/>
            <p:cNvSpPr>
              <a:spLocks noChangeShapeType="1"/>
            </p:cNvSpPr>
            <p:nvPr/>
          </p:nvSpPr>
          <p:spPr bwMode="auto">
            <a:xfrm flipH="1">
              <a:off x="1392" y="345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62" name="Line 310"/>
            <p:cNvSpPr>
              <a:spLocks noChangeShapeType="1"/>
            </p:cNvSpPr>
            <p:nvPr/>
          </p:nvSpPr>
          <p:spPr bwMode="auto">
            <a:xfrm flipH="1">
              <a:off x="1392" y="340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63" name="Line 311"/>
            <p:cNvSpPr>
              <a:spLocks noChangeShapeType="1"/>
            </p:cNvSpPr>
            <p:nvPr/>
          </p:nvSpPr>
          <p:spPr bwMode="auto">
            <a:xfrm flipH="1">
              <a:off x="1392" y="336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64" name="Line 312"/>
            <p:cNvSpPr>
              <a:spLocks noChangeShapeType="1"/>
            </p:cNvSpPr>
            <p:nvPr/>
          </p:nvSpPr>
          <p:spPr bwMode="auto">
            <a:xfrm flipH="1">
              <a:off x="1392" y="331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65" name="Line 313"/>
            <p:cNvSpPr>
              <a:spLocks noChangeShapeType="1"/>
            </p:cNvSpPr>
            <p:nvPr/>
          </p:nvSpPr>
          <p:spPr bwMode="auto">
            <a:xfrm flipH="1">
              <a:off x="1392" y="326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314"/>
          <p:cNvGrpSpPr>
            <a:grpSpLocks/>
          </p:cNvGrpSpPr>
          <p:nvPr/>
        </p:nvGrpSpPr>
        <p:grpSpPr bwMode="auto">
          <a:xfrm>
            <a:off x="1828800" y="4114800"/>
            <a:ext cx="1295400" cy="1295400"/>
            <a:chOff x="1392" y="3216"/>
            <a:chExt cx="816" cy="816"/>
          </a:xfrm>
        </p:grpSpPr>
        <p:sp>
          <p:nvSpPr>
            <p:cNvPr id="356667" name="Rectangle 315"/>
            <p:cNvSpPr>
              <a:spLocks noChangeArrowheads="1"/>
            </p:cNvSpPr>
            <p:nvPr/>
          </p:nvSpPr>
          <p:spPr bwMode="auto">
            <a:xfrm>
              <a:off x="1392" y="3216"/>
              <a:ext cx="816" cy="816"/>
            </a:xfrm>
            <a:prstGeom prst="rect">
              <a:avLst/>
            </a:prstGeom>
            <a:solidFill>
              <a:srgbClr val="00CC99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68" name="Line 316"/>
            <p:cNvSpPr>
              <a:spLocks noChangeShapeType="1"/>
            </p:cNvSpPr>
            <p:nvPr/>
          </p:nvSpPr>
          <p:spPr bwMode="auto">
            <a:xfrm>
              <a:off x="163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69" name="Line 317"/>
            <p:cNvSpPr>
              <a:spLocks noChangeShapeType="1"/>
            </p:cNvSpPr>
            <p:nvPr/>
          </p:nvSpPr>
          <p:spPr bwMode="auto">
            <a:xfrm>
              <a:off x="168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70" name="Line 318"/>
            <p:cNvSpPr>
              <a:spLocks noChangeShapeType="1"/>
            </p:cNvSpPr>
            <p:nvPr/>
          </p:nvSpPr>
          <p:spPr bwMode="auto">
            <a:xfrm>
              <a:off x="172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71" name="Line 319"/>
            <p:cNvSpPr>
              <a:spLocks noChangeShapeType="1"/>
            </p:cNvSpPr>
            <p:nvPr/>
          </p:nvSpPr>
          <p:spPr bwMode="auto">
            <a:xfrm>
              <a:off x="177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72" name="Line 320"/>
            <p:cNvSpPr>
              <a:spLocks noChangeShapeType="1"/>
            </p:cNvSpPr>
            <p:nvPr/>
          </p:nvSpPr>
          <p:spPr bwMode="auto">
            <a:xfrm>
              <a:off x="182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73" name="Line 321"/>
            <p:cNvSpPr>
              <a:spLocks noChangeShapeType="1"/>
            </p:cNvSpPr>
            <p:nvPr/>
          </p:nvSpPr>
          <p:spPr bwMode="auto">
            <a:xfrm>
              <a:off x="187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74" name="Line 322"/>
            <p:cNvSpPr>
              <a:spLocks noChangeShapeType="1"/>
            </p:cNvSpPr>
            <p:nvPr/>
          </p:nvSpPr>
          <p:spPr bwMode="auto">
            <a:xfrm>
              <a:off x="192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75" name="Line 323"/>
            <p:cNvSpPr>
              <a:spLocks noChangeShapeType="1"/>
            </p:cNvSpPr>
            <p:nvPr/>
          </p:nvSpPr>
          <p:spPr bwMode="auto">
            <a:xfrm>
              <a:off x="196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76" name="Line 324"/>
            <p:cNvSpPr>
              <a:spLocks noChangeShapeType="1"/>
            </p:cNvSpPr>
            <p:nvPr/>
          </p:nvSpPr>
          <p:spPr bwMode="auto">
            <a:xfrm>
              <a:off x="201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77" name="Line 325"/>
            <p:cNvSpPr>
              <a:spLocks noChangeShapeType="1"/>
            </p:cNvSpPr>
            <p:nvPr/>
          </p:nvSpPr>
          <p:spPr bwMode="auto">
            <a:xfrm>
              <a:off x="206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78" name="Line 326"/>
            <p:cNvSpPr>
              <a:spLocks noChangeShapeType="1"/>
            </p:cNvSpPr>
            <p:nvPr/>
          </p:nvSpPr>
          <p:spPr bwMode="auto">
            <a:xfrm>
              <a:off x="211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79" name="Line 327"/>
            <p:cNvSpPr>
              <a:spLocks noChangeShapeType="1"/>
            </p:cNvSpPr>
            <p:nvPr/>
          </p:nvSpPr>
          <p:spPr bwMode="auto">
            <a:xfrm>
              <a:off x="158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80" name="Line 328"/>
            <p:cNvSpPr>
              <a:spLocks noChangeShapeType="1"/>
            </p:cNvSpPr>
            <p:nvPr/>
          </p:nvSpPr>
          <p:spPr bwMode="auto">
            <a:xfrm>
              <a:off x="153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81" name="Line 329"/>
            <p:cNvSpPr>
              <a:spLocks noChangeShapeType="1"/>
            </p:cNvSpPr>
            <p:nvPr/>
          </p:nvSpPr>
          <p:spPr bwMode="auto">
            <a:xfrm>
              <a:off x="216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82" name="Line 330"/>
            <p:cNvSpPr>
              <a:spLocks noChangeShapeType="1"/>
            </p:cNvSpPr>
            <p:nvPr/>
          </p:nvSpPr>
          <p:spPr bwMode="auto">
            <a:xfrm>
              <a:off x="148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83" name="Line 331"/>
            <p:cNvSpPr>
              <a:spLocks noChangeShapeType="1"/>
            </p:cNvSpPr>
            <p:nvPr/>
          </p:nvSpPr>
          <p:spPr bwMode="auto">
            <a:xfrm>
              <a:off x="144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84" name="Line 332"/>
            <p:cNvSpPr>
              <a:spLocks noChangeShapeType="1"/>
            </p:cNvSpPr>
            <p:nvPr/>
          </p:nvSpPr>
          <p:spPr bwMode="auto">
            <a:xfrm flipH="1">
              <a:off x="1392" y="398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85" name="Line 333"/>
            <p:cNvSpPr>
              <a:spLocks noChangeShapeType="1"/>
            </p:cNvSpPr>
            <p:nvPr/>
          </p:nvSpPr>
          <p:spPr bwMode="auto">
            <a:xfrm flipH="1">
              <a:off x="1392" y="393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86" name="Line 334"/>
            <p:cNvSpPr>
              <a:spLocks noChangeShapeType="1"/>
            </p:cNvSpPr>
            <p:nvPr/>
          </p:nvSpPr>
          <p:spPr bwMode="auto">
            <a:xfrm flipH="1">
              <a:off x="1392" y="388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87" name="Line 335"/>
            <p:cNvSpPr>
              <a:spLocks noChangeShapeType="1"/>
            </p:cNvSpPr>
            <p:nvPr/>
          </p:nvSpPr>
          <p:spPr bwMode="auto">
            <a:xfrm flipH="1">
              <a:off x="1392" y="384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88" name="Line 336"/>
            <p:cNvSpPr>
              <a:spLocks noChangeShapeType="1"/>
            </p:cNvSpPr>
            <p:nvPr/>
          </p:nvSpPr>
          <p:spPr bwMode="auto">
            <a:xfrm flipH="1">
              <a:off x="1392" y="379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89" name="Line 337"/>
            <p:cNvSpPr>
              <a:spLocks noChangeShapeType="1"/>
            </p:cNvSpPr>
            <p:nvPr/>
          </p:nvSpPr>
          <p:spPr bwMode="auto">
            <a:xfrm flipH="1">
              <a:off x="1392" y="374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90" name="Line 338"/>
            <p:cNvSpPr>
              <a:spLocks noChangeShapeType="1"/>
            </p:cNvSpPr>
            <p:nvPr/>
          </p:nvSpPr>
          <p:spPr bwMode="auto">
            <a:xfrm flipH="1">
              <a:off x="1392" y="369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91" name="Line 339"/>
            <p:cNvSpPr>
              <a:spLocks noChangeShapeType="1"/>
            </p:cNvSpPr>
            <p:nvPr/>
          </p:nvSpPr>
          <p:spPr bwMode="auto">
            <a:xfrm flipH="1">
              <a:off x="1392" y="364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92" name="Line 340"/>
            <p:cNvSpPr>
              <a:spLocks noChangeShapeType="1"/>
            </p:cNvSpPr>
            <p:nvPr/>
          </p:nvSpPr>
          <p:spPr bwMode="auto">
            <a:xfrm flipH="1">
              <a:off x="1392" y="360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93" name="Line 341"/>
            <p:cNvSpPr>
              <a:spLocks noChangeShapeType="1"/>
            </p:cNvSpPr>
            <p:nvPr/>
          </p:nvSpPr>
          <p:spPr bwMode="auto">
            <a:xfrm flipH="1">
              <a:off x="1392" y="355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94" name="Line 342"/>
            <p:cNvSpPr>
              <a:spLocks noChangeShapeType="1"/>
            </p:cNvSpPr>
            <p:nvPr/>
          </p:nvSpPr>
          <p:spPr bwMode="auto">
            <a:xfrm flipH="1">
              <a:off x="1392" y="350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95" name="Line 343"/>
            <p:cNvSpPr>
              <a:spLocks noChangeShapeType="1"/>
            </p:cNvSpPr>
            <p:nvPr/>
          </p:nvSpPr>
          <p:spPr bwMode="auto">
            <a:xfrm flipH="1">
              <a:off x="1392" y="345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96" name="Line 344"/>
            <p:cNvSpPr>
              <a:spLocks noChangeShapeType="1"/>
            </p:cNvSpPr>
            <p:nvPr/>
          </p:nvSpPr>
          <p:spPr bwMode="auto">
            <a:xfrm flipH="1">
              <a:off x="1392" y="340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97" name="Line 345"/>
            <p:cNvSpPr>
              <a:spLocks noChangeShapeType="1"/>
            </p:cNvSpPr>
            <p:nvPr/>
          </p:nvSpPr>
          <p:spPr bwMode="auto">
            <a:xfrm flipH="1">
              <a:off x="1392" y="336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98" name="Line 346"/>
            <p:cNvSpPr>
              <a:spLocks noChangeShapeType="1"/>
            </p:cNvSpPr>
            <p:nvPr/>
          </p:nvSpPr>
          <p:spPr bwMode="auto">
            <a:xfrm flipH="1">
              <a:off x="1392" y="331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699" name="Line 347"/>
            <p:cNvSpPr>
              <a:spLocks noChangeShapeType="1"/>
            </p:cNvSpPr>
            <p:nvPr/>
          </p:nvSpPr>
          <p:spPr bwMode="auto">
            <a:xfrm flipH="1">
              <a:off x="1392" y="326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348"/>
          <p:cNvGrpSpPr>
            <a:grpSpLocks/>
          </p:cNvGrpSpPr>
          <p:nvPr/>
        </p:nvGrpSpPr>
        <p:grpSpPr bwMode="auto">
          <a:xfrm>
            <a:off x="1981200" y="4191000"/>
            <a:ext cx="1295400" cy="1295400"/>
            <a:chOff x="1392" y="3216"/>
            <a:chExt cx="816" cy="816"/>
          </a:xfrm>
        </p:grpSpPr>
        <p:sp>
          <p:nvSpPr>
            <p:cNvPr id="356701" name="Rectangle 349"/>
            <p:cNvSpPr>
              <a:spLocks noChangeArrowheads="1"/>
            </p:cNvSpPr>
            <p:nvPr/>
          </p:nvSpPr>
          <p:spPr bwMode="auto">
            <a:xfrm>
              <a:off x="1392" y="3216"/>
              <a:ext cx="816" cy="816"/>
            </a:xfrm>
            <a:prstGeom prst="rect">
              <a:avLst/>
            </a:prstGeom>
            <a:solidFill>
              <a:srgbClr val="00FFFF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02" name="Line 350"/>
            <p:cNvSpPr>
              <a:spLocks noChangeShapeType="1"/>
            </p:cNvSpPr>
            <p:nvPr/>
          </p:nvSpPr>
          <p:spPr bwMode="auto">
            <a:xfrm>
              <a:off x="163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03" name="Line 351"/>
            <p:cNvSpPr>
              <a:spLocks noChangeShapeType="1"/>
            </p:cNvSpPr>
            <p:nvPr/>
          </p:nvSpPr>
          <p:spPr bwMode="auto">
            <a:xfrm>
              <a:off x="168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04" name="Line 352"/>
            <p:cNvSpPr>
              <a:spLocks noChangeShapeType="1"/>
            </p:cNvSpPr>
            <p:nvPr/>
          </p:nvSpPr>
          <p:spPr bwMode="auto">
            <a:xfrm>
              <a:off x="172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05" name="Line 353"/>
            <p:cNvSpPr>
              <a:spLocks noChangeShapeType="1"/>
            </p:cNvSpPr>
            <p:nvPr/>
          </p:nvSpPr>
          <p:spPr bwMode="auto">
            <a:xfrm>
              <a:off x="177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06" name="Line 354"/>
            <p:cNvSpPr>
              <a:spLocks noChangeShapeType="1"/>
            </p:cNvSpPr>
            <p:nvPr/>
          </p:nvSpPr>
          <p:spPr bwMode="auto">
            <a:xfrm>
              <a:off x="182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07" name="Line 355"/>
            <p:cNvSpPr>
              <a:spLocks noChangeShapeType="1"/>
            </p:cNvSpPr>
            <p:nvPr/>
          </p:nvSpPr>
          <p:spPr bwMode="auto">
            <a:xfrm>
              <a:off x="187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08" name="Line 356"/>
            <p:cNvSpPr>
              <a:spLocks noChangeShapeType="1"/>
            </p:cNvSpPr>
            <p:nvPr/>
          </p:nvSpPr>
          <p:spPr bwMode="auto">
            <a:xfrm>
              <a:off x="192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09" name="Line 357"/>
            <p:cNvSpPr>
              <a:spLocks noChangeShapeType="1"/>
            </p:cNvSpPr>
            <p:nvPr/>
          </p:nvSpPr>
          <p:spPr bwMode="auto">
            <a:xfrm>
              <a:off x="196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10" name="Line 358"/>
            <p:cNvSpPr>
              <a:spLocks noChangeShapeType="1"/>
            </p:cNvSpPr>
            <p:nvPr/>
          </p:nvSpPr>
          <p:spPr bwMode="auto">
            <a:xfrm>
              <a:off x="201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11" name="Line 359"/>
            <p:cNvSpPr>
              <a:spLocks noChangeShapeType="1"/>
            </p:cNvSpPr>
            <p:nvPr/>
          </p:nvSpPr>
          <p:spPr bwMode="auto">
            <a:xfrm>
              <a:off x="206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12" name="Line 360"/>
            <p:cNvSpPr>
              <a:spLocks noChangeShapeType="1"/>
            </p:cNvSpPr>
            <p:nvPr/>
          </p:nvSpPr>
          <p:spPr bwMode="auto">
            <a:xfrm>
              <a:off x="211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13" name="Line 361"/>
            <p:cNvSpPr>
              <a:spLocks noChangeShapeType="1"/>
            </p:cNvSpPr>
            <p:nvPr/>
          </p:nvSpPr>
          <p:spPr bwMode="auto">
            <a:xfrm>
              <a:off x="158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14" name="Line 362"/>
            <p:cNvSpPr>
              <a:spLocks noChangeShapeType="1"/>
            </p:cNvSpPr>
            <p:nvPr/>
          </p:nvSpPr>
          <p:spPr bwMode="auto">
            <a:xfrm>
              <a:off x="153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15" name="Line 363"/>
            <p:cNvSpPr>
              <a:spLocks noChangeShapeType="1"/>
            </p:cNvSpPr>
            <p:nvPr/>
          </p:nvSpPr>
          <p:spPr bwMode="auto">
            <a:xfrm>
              <a:off x="216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16" name="Line 364"/>
            <p:cNvSpPr>
              <a:spLocks noChangeShapeType="1"/>
            </p:cNvSpPr>
            <p:nvPr/>
          </p:nvSpPr>
          <p:spPr bwMode="auto">
            <a:xfrm>
              <a:off x="148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17" name="Line 365"/>
            <p:cNvSpPr>
              <a:spLocks noChangeShapeType="1"/>
            </p:cNvSpPr>
            <p:nvPr/>
          </p:nvSpPr>
          <p:spPr bwMode="auto">
            <a:xfrm>
              <a:off x="144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18" name="Line 366"/>
            <p:cNvSpPr>
              <a:spLocks noChangeShapeType="1"/>
            </p:cNvSpPr>
            <p:nvPr/>
          </p:nvSpPr>
          <p:spPr bwMode="auto">
            <a:xfrm flipH="1">
              <a:off x="1392" y="398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19" name="Line 367"/>
            <p:cNvSpPr>
              <a:spLocks noChangeShapeType="1"/>
            </p:cNvSpPr>
            <p:nvPr/>
          </p:nvSpPr>
          <p:spPr bwMode="auto">
            <a:xfrm flipH="1">
              <a:off x="1392" y="393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20" name="Line 368"/>
            <p:cNvSpPr>
              <a:spLocks noChangeShapeType="1"/>
            </p:cNvSpPr>
            <p:nvPr/>
          </p:nvSpPr>
          <p:spPr bwMode="auto">
            <a:xfrm flipH="1">
              <a:off x="1392" y="388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21" name="Line 369"/>
            <p:cNvSpPr>
              <a:spLocks noChangeShapeType="1"/>
            </p:cNvSpPr>
            <p:nvPr/>
          </p:nvSpPr>
          <p:spPr bwMode="auto">
            <a:xfrm flipH="1">
              <a:off x="1392" y="384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22" name="Line 370"/>
            <p:cNvSpPr>
              <a:spLocks noChangeShapeType="1"/>
            </p:cNvSpPr>
            <p:nvPr/>
          </p:nvSpPr>
          <p:spPr bwMode="auto">
            <a:xfrm flipH="1">
              <a:off x="1392" y="379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23" name="Line 371"/>
            <p:cNvSpPr>
              <a:spLocks noChangeShapeType="1"/>
            </p:cNvSpPr>
            <p:nvPr/>
          </p:nvSpPr>
          <p:spPr bwMode="auto">
            <a:xfrm flipH="1">
              <a:off x="1392" y="374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24" name="Line 372"/>
            <p:cNvSpPr>
              <a:spLocks noChangeShapeType="1"/>
            </p:cNvSpPr>
            <p:nvPr/>
          </p:nvSpPr>
          <p:spPr bwMode="auto">
            <a:xfrm flipH="1">
              <a:off x="1392" y="369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25" name="Line 373"/>
            <p:cNvSpPr>
              <a:spLocks noChangeShapeType="1"/>
            </p:cNvSpPr>
            <p:nvPr/>
          </p:nvSpPr>
          <p:spPr bwMode="auto">
            <a:xfrm flipH="1">
              <a:off x="1392" y="364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26" name="Line 374"/>
            <p:cNvSpPr>
              <a:spLocks noChangeShapeType="1"/>
            </p:cNvSpPr>
            <p:nvPr/>
          </p:nvSpPr>
          <p:spPr bwMode="auto">
            <a:xfrm flipH="1">
              <a:off x="1392" y="360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27" name="Line 375"/>
            <p:cNvSpPr>
              <a:spLocks noChangeShapeType="1"/>
            </p:cNvSpPr>
            <p:nvPr/>
          </p:nvSpPr>
          <p:spPr bwMode="auto">
            <a:xfrm flipH="1">
              <a:off x="1392" y="355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28" name="Line 376"/>
            <p:cNvSpPr>
              <a:spLocks noChangeShapeType="1"/>
            </p:cNvSpPr>
            <p:nvPr/>
          </p:nvSpPr>
          <p:spPr bwMode="auto">
            <a:xfrm flipH="1">
              <a:off x="1392" y="350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29" name="Line 377"/>
            <p:cNvSpPr>
              <a:spLocks noChangeShapeType="1"/>
            </p:cNvSpPr>
            <p:nvPr/>
          </p:nvSpPr>
          <p:spPr bwMode="auto">
            <a:xfrm flipH="1">
              <a:off x="1392" y="345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30" name="Line 378"/>
            <p:cNvSpPr>
              <a:spLocks noChangeShapeType="1"/>
            </p:cNvSpPr>
            <p:nvPr/>
          </p:nvSpPr>
          <p:spPr bwMode="auto">
            <a:xfrm flipH="1">
              <a:off x="1392" y="340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31" name="Line 379"/>
            <p:cNvSpPr>
              <a:spLocks noChangeShapeType="1"/>
            </p:cNvSpPr>
            <p:nvPr/>
          </p:nvSpPr>
          <p:spPr bwMode="auto">
            <a:xfrm flipH="1">
              <a:off x="1392" y="336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32" name="Line 380"/>
            <p:cNvSpPr>
              <a:spLocks noChangeShapeType="1"/>
            </p:cNvSpPr>
            <p:nvPr/>
          </p:nvSpPr>
          <p:spPr bwMode="auto">
            <a:xfrm flipH="1">
              <a:off x="1392" y="331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33" name="Line 381"/>
            <p:cNvSpPr>
              <a:spLocks noChangeShapeType="1"/>
            </p:cNvSpPr>
            <p:nvPr/>
          </p:nvSpPr>
          <p:spPr bwMode="auto">
            <a:xfrm flipH="1">
              <a:off x="1392" y="326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382"/>
          <p:cNvGrpSpPr>
            <a:grpSpLocks/>
          </p:cNvGrpSpPr>
          <p:nvPr/>
        </p:nvGrpSpPr>
        <p:grpSpPr bwMode="auto">
          <a:xfrm>
            <a:off x="2133600" y="4267200"/>
            <a:ext cx="1295400" cy="1295400"/>
            <a:chOff x="1392" y="3216"/>
            <a:chExt cx="816" cy="816"/>
          </a:xfrm>
        </p:grpSpPr>
        <p:sp>
          <p:nvSpPr>
            <p:cNvPr id="356735" name="Rectangle 383"/>
            <p:cNvSpPr>
              <a:spLocks noChangeArrowheads="1"/>
            </p:cNvSpPr>
            <p:nvPr/>
          </p:nvSpPr>
          <p:spPr bwMode="auto">
            <a:xfrm>
              <a:off x="1392" y="3216"/>
              <a:ext cx="816" cy="816"/>
            </a:xfrm>
            <a:prstGeom prst="rect">
              <a:avLst/>
            </a:prstGeom>
            <a:solidFill>
              <a:srgbClr val="33CCFF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36" name="Line 384"/>
            <p:cNvSpPr>
              <a:spLocks noChangeShapeType="1"/>
            </p:cNvSpPr>
            <p:nvPr/>
          </p:nvSpPr>
          <p:spPr bwMode="auto">
            <a:xfrm>
              <a:off x="163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37" name="Line 385"/>
            <p:cNvSpPr>
              <a:spLocks noChangeShapeType="1"/>
            </p:cNvSpPr>
            <p:nvPr/>
          </p:nvSpPr>
          <p:spPr bwMode="auto">
            <a:xfrm>
              <a:off x="168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38" name="Line 386"/>
            <p:cNvSpPr>
              <a:spLocks noChangeShapeType="1"/>
            </p:cNvSpPr>
            <p:nvPr/>
          </p:nvSpPr>
          <p:spPr bwMode="auto">
            <a:xfrm>
              <a:off x="172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39" name="Line 387"/>
            <p:cNvSpPr>
              <a:spLocks noChangeShapeType="1"/>
            </p:cNvSpPr>
            <p:nvPr/>
          </p:nvSpPr>
          <p:spPr bwMode="auto">
            <a:xfrm>
              <a:off x="177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40" name="Line 388"/>
            <p:cNvSpPr>
              <a:spLocks noChangeShapeType="1"/>
            </p:cNvSpPr>
            <p:nvPr/>
          </p:nvSpPr>
          <p:spPr bwMode="auto">
            <a:xfrm>
              <a:off x="182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41" name="Line 389"/>
            <p:cNvSpPr>
              <a:spLocks noChangeShapeType="1"/>
            </p:cNvSpPr>
            <p:nvPr/>
          </p:nvSpPr>
          <p:spPr bwMode="auto">
            <a:xfrm>
              <a:off x="187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42" name="Line 390"/>
            <p:cNvSpPr>
              <a:spLocks noChangeShapeType="1"/>
            </p:cNvSpPr>
            <p:nvPr/>
          </p:nvSpPr>
          <p:spPr bwMode="auto">
            <a:xfrm>
              <a:off x="192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43" name="Line 391"/>
            <p:cNvSpPr>
              <a:spLocks noChangeShapeType="1"/>
            </p:cNvSpPr>
            <p:nvPr/>
          </p:nvSpPr>
          <p:spPr bwMode="auto">
            <a:xfrm>
              <a:off x="196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44" name="Line 392"/>
            <p:cNvSpPr>
              <a:spLocks noChangeShapeType="1"/>
            </p:cNvSpPr>
            <p:nvPr/>
          </p:nvSpPr>
          <p:spPr bwMode="auto">
            <a:xfrm>
              <a:off x="201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45" name="Line 393"/>
            <p:cNvSpPr>
              <a:spLocks noChangeShapeType="1"/>
            </p:cNvSpPr>
            <p:nvPr/>
          </p:nvSpPr>
          <p:spPr bwMode="auto">
            <a:xfrm>
              <a:off x="206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46" name="Line 394"/>
            <p:cNvSpPr>
              <a:spLocks noChangeShapeType="1"/>
            </p:cNvSpPr>
            <p:nvPr/>
          </p:nvSpPr>
          <p:spPr bwMode="auto">
            <a:xfrm>
              <a:off x="211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47" name="Line 395"/>
            <p:cNvSpPr>
              <a:spLocks noChangeShapeType="1"/>
            </p:cNvSpPr>
            <p:nvPr/>
          </p:nvSpPr>
          <p:spPr bwMode="auto">
            <a:xfrm>
              <a:off x="158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48" name="Line 396"/>
            <p:cNvSpPr>
              <a:spLocks noChangeShapeType="1"/>
            </p:cNvSpPr>
            <p:nvPr/>
          </p:nvSpPr>
          <p:spPr bwMode="auto">
            <a:xfrm>
              <a:off x="153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49" name="Line 397"/>
            <p:cNvSpPr>
              <a:spLocks noChangeShapeType="1"/>
            </p:cNvSpPr>
            <p:nvPr/>
          </p:nvSpPr>
          <p:spPr bwMode="auto">
            <a:xfrm>
              <a:off x="216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50" name="Line 398"/>
            <p:cNvSpPr>
              <a:spLocks noChangeShapeType="1"/>
            </p:cNvSpPr>
            <p:nvPr/>
          </p:nvSpPr>
          <p:spPr bwMode="auto">
            <a:xfrm>
              <a:off x="148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51" name="Line 399"/>
            <p:cNvSpPr>
              <a:spLocks noChangeShapeType="1"/>
            </p:cNvSpPr>
            <p:nvPr/>
          </p:nvSpPr>
          <p:spPr bwMode="auto">
            <a:xfrm>
              <a:off x="144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52" name="Line 400"/>
            <p:cNvSpPr>
              <a:spLocks noChangeShapeType="1"/>
            </p:cNvSpPr>
            <p:nvPr/>
          </p:nvSpPr>
          <p:spPr bwMode="auto">
            <a:xfrm flipH="1">
              <a:off x="1392" y="398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53" name="Line 401"/>
            <p:cNvSpPr>
              <a:spLocks noChangeShapeType="1"/>
            </p:cNvSpPr>
            <p:nvPr/>
          </p:nvSpPr>
          <p:spPr bwMode="auto">
            <a:xfrm flipH="1">
              <a:off x="1392" y="393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54" name="Line 402"/>
            <p:cNvSpPr>
              <a:spLocks noChangeShapeType="1"/>
            </p:cNvSpPr>
            <p:nvPr/>
          </p:nvSpPr>
          <p:spPr bwMode="auto">
            <a:xfrm flipH="1">
              <a:off x="1392" y="388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55" name="Line 403"/>
            <p:cNvSpPr>
              <a:spLocks noChangeShapeType="1"/>
            </p:cNvSpPr>
            <p:nvPr/>
          </p:nvSpPr>
          <p:spPr bwMode="auto">
            <a:xfrm flipH="1">
              <a:off x="1392" y="384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56" name="Line 404"/>
            <p:cNvSpPr>
              <a:spLocks noChangeShapeType="1"/>
            </p:cNvSpPr>
            <p:nvPr/>
          </p:nvSpPr>
          <p:spPr bwMode="auto">
            <a:xfrm flipH="1">
              <a:off x="1392" y="379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57" name="Line 405"/>
            <p:cNvSpPr>
              <a:spLocks noChangeShapeType="1"/>
            </p:cNvSpPr>
            <p:nvPr/>
          </p:nvSpPr>
          <p:spPr bwMode="auto">
            <a:xfrm flipH="1">
              <a:off x="1392" y="374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58" name="Line 406"/>
            <p:cNvSpPr>
              <a:spLocks noChangeShapeType="1"/>
            </p:cNvSpPr>
            <p:nvPr/>
          </p:nvSpPr>
          <p:spPr bwMode="auto">
            <a:xfrm flipH="1">
              <a:off x="1392" y="369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59" name="Line 407"/>
            <p:cNvSpPr>
              <a:spLocks noChangeShapeType="1"/>
            </p:cNvSpPr>
            <p:nvPr/>
          </p:nvSpPr>
          <p:spPr bwMode="auto">
            <a:xfrm flipH="1">
              <a:off x="1392" y="364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60" name="Line 408"/>
            <p:cNvSpPr>
              <a:spLocks noChangeShapeType="1"/>
            </p:cNvSpPr>
            <p:nvPr/>
          </p:nvSpPr>
          <p:spPr bwMode="auto">
            <a:xfrm flipH="1">
              <a:off x="1392" y="360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61" name="Line 409"/>
            <p:cNvSpPr>
              <a:spLocks noChangeShapeType="1"/>
            </p:cNvSpPr>
            <p:nvPr/>
          </p:nvSpPr>
          <p:spPr bwMode="auto">
            <a:xfrm flipH="1">
              <a:off x="1392" y="355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62" name="Line 410"/>
            <p:cNvSpPr>
              <a:spLocks noChangeShapeType="1"/>
            </p:cNvSpPr>
            <p:nvPr/>
          </p:nvSpPr>
          <p:spPr bwMode="auto">
            <a:xfrm flipH="1">
              <a:off x="1392" y="350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63" name="Line 411"/>
            <p:cNvSpPr>
              <a:spLocks noChangeShapeType="1"/>
            </p:cNvSpPr>
            <p:nvPr/>
          </p:nvSpPr>
          <p:spPr bwMode="auto">
            <a:xfrm flipH="1">
              <a:off x="1392" y="345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64" name="Line 412"/>
            <p:cNvSpPr>
              <a:spLocks noChangeShapeType="1"/>
            </p:cNvSpPr>
            <p:nvPr/>
          </p:nvSpPr>
          <p:spPr bwMode="auto">
            <a:xfrm flipH="1">
              <a:off x="1392" y="340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65" name="Line 413"/>
            <p:cNvSpPr>
              <a:spLocks noChangeShapeType="1"/>
            </p:cNvSpPr>
            <p:nvPr/>
          </p:nvSpPr>
          <p:spPr bwMode="auto">
            <a:xfrm flipH="1">
              <a:off x="1392" y="336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66" name="Line 414"/>
            <p:cNvSpPr>
              <a:spLocks noChangeShapeType="1"/>
            </p:cNvSpPr>
            <p:nvPr/>
          </p:nvSpPr>
          <p:spPr bwMode="auto">
            <a:xfrm flipH="1">
              <a:off x="1392" y="331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67" name="Line 415"/>
            <p:cNvSpPr>
              <a:spLocks noChangeShapeType="1"/>
            </p:cNvSpPr>
            <p:nvPr/>
          </p:nvSpPr>
          <p:spPr bwMode="auto">
            <a:xfrm flipH="1">
              <a:off x="1392" y="326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416"/>
          <p:cNvGrpSpPr>
            <a:grpSpLocks/>
          </p:cNvGrpSpPr>
          <p:nvPr/>
        </p:nvGrpSpPr>
        <p:grpSpPr bwMode="auto">
          <a:xfrm>
            <a:off x="2286000" y="4343400"/>
            <a:ext cx="1295400" cy="1295400"/>
            <a:chOff x="1392" y="3216"/>
            <a:chExt cx="816" cy="816"/>
          </a:xfrm>
        </p:grpSpPr>
        <p:sp>
          <p:nvSpPr>
            <p:cNvPr id="356769" name="Rectangle 417"/>
            <p:cNvSpPr>
              <a:spLocks noChangeArrowheads="1"/>
            </p:cNvSpPr>
            <p:nvPr/>
          </p:nvSpPr>
          <p:spPr bwMode="auto">
            <a:xfrm>
              <a:off x="1392" y="3216"/>
              <a:ext cx="816" cy="816"/>
            </a:xfrm>
            <a:prstGeom prst="rect">
              <a:avLst/>
            </a:prstGeom>
            <a:solidFill>
              <a:srgbClr val="0066FF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70" name="Line 418"/>
            <p:cNvSpPr>
              <a:spLocks noChangeShapeType="1"/>
            </p:cNvSpPr>
            <p:nvPr/>
          </p:nvSpPr>
          <p:spPr bwMode="auto">
            <a:xfrm>
              <a:off x="163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71" name="Line 419"/>
            <p:cNvSpPr>
              <a:spLocks noChangeShapeType="1"/>
            </p:cNvSpPr>
            <p:nvPr/>
          </p:nvSpPr>
          <p:spPr bwMode="auto">
            <a:xfrm>
              <a:off x="168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72" name="Line 420"/>
            <p:cNvSpPr>
              <a:spLocks noChangeShapeType="1"/>
            </p:cNvSpPr>
            <p:nvPr/>
          </p:nvSpPr>
          <p:spPr bwMode="auto">
            <a:xfrm>
              <a:off x="172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73" name="Line 421"/>
            <p:cNvSpPr>
              <a:spLocks noChangeShapeType="1"/>
            </p:cNvSpPr>
            <p:nvPr/>
          </p:nvSpPr>
          <p:spPr bwMode="auto">
            <a:xfrm>
              <a:off x="177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74" name="Line 422"/>
            <p:cNvSpPr>
              <a:spLocks noChangeShapeType="1"/>
            </p:cNvSpPr>
            <p:nvPr/>
          </p:nvSpPr>
          <p:spPr bwMode="auto">
            <a:xfrm>
              <a:off x="182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75" name="Line 423"/>
            <p:cNvSpPr>
              <a:spLocks noChangeShapeType="1"/>
            </p:cNvSpPr>
            <p:nvPr/>
          </p:nvSpPr>
          <p:spPr bwMode="auto">
            <a:xfrm>
              <a:off x="187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76" name="Line 424"/>
            <p:cNvSpPr>
              <a:spLocks noChangeShapeType="1"/>
            </p:cNvSpPr>
            <p:nvPr/>
          </p:nvSpPr>
          <p:spPr bwMode="auto">
            <a:xfrm>
              <a:off x="192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77" name="Line 425"/>
            <p:cNvSpPr>
              <a:spLocks noChangeShapeType="1"/>
            </p:cNvSpPr>
            <p:nvPr/>
          </p:nvSpPr>
          <p:spPr bwMode="auto">
            <a:xfrm>
              <a:off x="196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78" name="Line 426"/>
            <p:cNvSpPr>
              <a:spLocks noChangeShapeType="1"/>
            </p:cNvSpPr>
            <p:nvPr/>
          </p:nvSpPr>
          <p:spPr bwMode="auto">
            <a:xfrm>
              <a:off x="201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79" name="Line 427"/>
            <p:cNvSpPr>
              <a:spLocks noChangeShapeType="1"/>
            </p:cNvSpPr>
            <p:nvPr/>
          </p:nvSpPr>
          <p:spPr bwMode="auto">
            <a:xfrm>
              <a:off x="206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80" name="Line 428"/>
            <p:cNvSpPr>
              <a:spLocks noChangeShapeType="1"/>
            </p:cNvSpPr>
            <p:nvPr/>
          </p:nvSpPr>
          <p:spPr bwMode="auto">
            <a:xfrm>
              <a:off x="211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81" name="Line 429"/>
            <p:cNvSpPr>
              <a:spLocks noChangeShapeType="1"/>
            </p:cNvSpPr>
            <p:nvPr/>
          </p:nvSpPr>
          <p:spPr bwMode="auto">
            <a:xfrm>
              <a:off x="158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82" name="Line 430"/>
            <p:cNvSpPr>
              <a:spLocks noChangeShapeType="1"/>
            </p:cNvSpPr>
            <p:nvPr/>
          </p:nvSpPr>
          <p:spPr bwMode="auto">
            <a:xfrm>
              <a:off x="153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83" name="Line 431"/>
            <p:cNvSpPr>
              <a:spLocks noChangeShapeType="1"/>
            </p:cNvSpPr>
            <p:nvPr/>
          </p:nvSpPr>
          <p:spPr bwMode="auto">
            <a:xfrm>
              <a:off x="216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84" name="Line 432"/>
            <p:cNvSpPr>
              <a:spLocks noChangeShapeType="1"/>
            </p:cNvSpPr>
            <p:nvPr/>
          </p:nvSpPr>
          <p:spPr bwMode="auto">
            <a:xfrm>
              <a:off x="148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85" name="Line 433"/>
            <p:cNvSpPr>
              <a:spLocks noChangeShapeType="1"/>
            </p:cNvSpPr>
            <p:nvPr/>
          </p:nvSpPr>
          <p:spPr bwMode="auto">
            <a:xfrm>
              <a:off x="144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86" name="Line 434"/>
            <p:cNvSpPr>
              <a:spLocks noChangeShapeType="1"/>
            </p:cNvSpPr>
            <p:nvPr/>
          </p:nvSpPr>
          <p:spPr bwMode="auto">
            <a:xfrm flipH="1">
              <a:off x="1392" y="398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87" name="Line 435"/>
            <p:cNvSpPr>
              <a:spLocks noChangeShapeType="1"/>
            </p:cNvSpPr>
            <p:nvPr/>
          </p:nvSpPr>
          <p:spPr bwMode="auto">
            <a:xfrm flipH="1">
              <a:off x="1392" y="393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88" name="Line 436"/>
            <p:cNvSpPr>
              <a:spLocks noChangeShapeType="1"/>
            </p:cNvSpPr>
            <p:nvPr/>
          </p:nvSpPr>
          <p:spPr bwMode="auto">
            <a:xfrm flipH="1">
              <a:off x="1392" y="388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89" name="Line 437"/>
            <p:cNvSpPr>
              <a:spLocks noChangeShapeType="1"/>
            </p:cNvSpPr>
            <p:nvPr/>
          </p:nvSpPr>
          <p:spPr bwMode="auto">
            <a:xfrm flipH="1">
              <a:off x="1392" y="384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90" name="Line 438"/>
            <p:cNvSpPr>
              <a:spLocks noChangeShapeType="1"/>
            </p:cNvSpPr>
            <p:nvPr/>
          </p:nvSpPr>
          <p:spPr bwMode="auto">
            <a:xfrm flipH="1">
              <a:off x="1392" y="379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91" name="Line 439"/>
            <p:cNvSpPr>
              <a:spLocks noChangeShapeType="1"/>
            </p:cNvSpPr>
            <p:nvPr/>
          </p:nvSpPr>
          <p:spPr bwMode="auto">
            <a:xfrm flipH="1">
              <a:off x="1392" y="374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92" name="Line 440"/>
            <p:cNvSpPr>
              <a:spLocks noChangeShapeType="1"/>
            </p:cNvSpPr>
            <p:nvPr/>
          </p:nvSpPr>
          <p:spPr bwMode="auto">
            <a:xfrm flipH="1">
              <a:off x="1392" y="369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93" name="Line 441"/>
            <p:cNvSpPr>
              <a:spLocks noChangeShapeType="1"/>
            </p:cNvSpPr>
            <p:nvPr/>
          </p:nvSpPr>
          <p:spPr bwMode="auto">
            <a:xfrm flipH="1">
              <a:off x="1392" y="364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94" name="Line 442"/>
            <p:cNvSpPr>
              <a:spLocks noChangeShapeType="1"/>
            </p:cNvSpPr>
            <p:nvPr/>
          </p:nvSpPr>
          <p:spPr bwMode="auto">
            <a:xfrm flipH="1">
              <a:off x="1392" y="360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95" name="Line 443"/>
            <p:cNvSpPr>
              <a:spLocks noChangeShapeType="1"/>
            </p:cNvSpPr>
            <p:nvPr/>
          </p:nvSpPr>
          <p:spPr bwMode="auto">
            <a:xfrm flipH="1">
              <a:off x="1392" y="355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96" name="Line 444"/>
            <p:cNvSpPr>
              <a:spLocks noChangeShapeType="1"/>
            </p:cNvSpPr>
            <p:nvPr/>
          </p:nvSpPr>
          <p:spPr bwMode="auto">
            <a:xfrm flipH="1">
              <a:off x="1392" y="350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97" name="Line 445"/>
            <p:cNvSpPr>
              <a:spLocks noChangeShapeType="1"/>
            </p:cNvSpPr>
            <p:nvPr/>
          </p:nvSpPr>
          <p:spPr bwMode="auto">
            <a:xfrm flipH="1">
              <a:off x="1392" y="345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98" name="Line 446"/>
            <p:cNvSpPr>
              <a:spLocks noChangeShapeType="1"/>
            </p:cNvSpPr>
            <p:nvPr/>
          </p:nvSpPr>
          <p:spPr bwMode="auto">
            <a:xfrm flipH="1">
              <a:off x="1392" y="340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799" name="Line 447"/>
            <p:cNvSpPr>
              <a:spLocks noChangeShapeType="1"/>
            </p:cNvSpPr>
            <p:nvPr/>
          </p:nvSpPr>
          <p:spPr bwMode="auto">
            <a:xfrm flipH="1">
              <a:off x="1392" y="336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00" name="Line 448"/>
            <p:cNvSpPr>
              <a:spLocks noChangeShapeType="1"/>
            </p:cNvSpPr>
            <p:nvPr/>
          </p:nvSpPr>
          <p:spPr bwMode="auto">
            <a:xfrm flipH="1">
              <a:off x="1392" y="331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01" name="Line 449"/>
            <p:cNvSpPr>
              <a:spLocks noChangeShapeType="1"/>
            </p:cNvSpPr>
            <p:nvPr/>
          </p:nvSpPr>
          <p:spPr bwMode="auto">
            <a:xfrm flipH="1">
              <a:off x="1392" y="326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450"/>
          <p:cNvGrpSpPr>
            <a:grpSpLocks/>
          </p:cNvGrpSpPr>
          <p:nvPr/>
        </p:nvGrpSpPr>
        <p:grpSpPr bwMode="auto">
          <a:xfrm>
            <a:off x="2438400" y="4419600"/>
            <a:ext cx="1295400" cy="1295400"/>
            <a:chOff x="1392" y="3216"/>
            <a:chExt cx="816" cy="816"/>
          </a:xfrm>
        </p:grpSpPr>
        <p:sp>
          <p:nvSpPr>
            <p:cNvPr id="356803" name="Rectangle 451"/>
            <p:cNvSpPr>
              <a:spLocks noChangeArrowheads="1"/>
            </p:cNvSpPr>
            <p:nvPr/>
          </p:nvSpPr>
          <p:spPr bwMode="auto">
            <a:xfrm>
              <a:off x="1392" y="3216"/>
              <a:ext cx="816" cy="816"/>
            </a:xfrm>
            <a:prstGeom prst="rect">
              <a:avLst/>
            </a:prstGeom>
            <a:solidFill>
              <a:srgbClr val="0033CC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04" name="Line 452"/>
            <p:cNvSpPr>
              <a:spLocks noChangeShapeType="1"/>
            </p:cNvSpPr>
            <p:nvPr/>
          </p:nvSpPr>
          <p:spPr bwMode="auto">
            <a:xfrm>
              <a:off x="163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05" name="Line 453"/>
            <p:cNvSpPr>
              <a:spLocks noChangeShapeType="1"/>
            </p:cNvSpPr>
            <p:nvPr/>
          </p:nvSpPr>
          <p:spPr bwMode="auto">
            <a:xfrm>
              <a:off x="168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06" name="Line 454"/>
            <p:cNvSpPr>
              <a:spLocks noChangeShapeType="1"/>
            </p:cNvSpPr>
            <p:nvPr/>
          </p:nvSpPr>
          <p:spPr bwMode="auto">
            <a:xfrm>
              <a:off x="172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07" name="Line 455"/>
            <p:cNvSpPr>
              <a:spLocks noChangeShapeType="1"/>
            </p:cNvSpPr>
            <p:nvPr/>
          </p:nvSpPr>
          <p:spPr bwMode="auto">
            <a:xfrm>
              <a:off x="177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08" name="Line 456"/>
            <p:cNvSpPr>
              <a:spLocks noChangeShapeType="1"/>
            </p:cNvSpPr>
            <p:nvPr/>
          </p:nvSpPr>
          <p:spPr bwMode="auto">
            <a:xfrm>
              <a:off x="182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09" name="Line 457"/>
            <p:cNvSpPr>
              <a:spLocks noChangeShapeType="1"/>
            </p:cNvSpPr>
            <p:nvPr/>
          </p:nvSpPr>
          <p:spPr bwMode="auto">
            <a:xfrm>
              <a:off x="187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10" name="Line 458"/>
            <p:cNvSpPr>
              <a:spLocks noChangeShapeType="1"/>
            </p:cNvSpPr>
            <p:nvPr/>
          </p:nvSpPr>
          <p:spPr bwMode="auto">
            <a:xfrm>
              <a:off x="192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11" name="Line 459"/>
            <p:cNvSpPr>
              <a:spLocks noChangeShapeType="1"/>
            </p:cNvSpPr>
            <p:nvPr/>
          </p:nvSpPr>
          <p:spPr bwMode="auto">
            <a:xfrm>
              <a:off x="196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12" name="Line 460"/>
            <p:cNvSpPr>
              <a:spLocks noChangeShapeType="1"/>
            </p:cNvSpPr>
            <p:nvPr/>
          </p:nvSpPr>
          <p:spPr bwMode="auto">
            <a:xfrm>
              <a:off x="201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13" name="Line 461"/>
            <p:cNvSpPr>
              <a:spLocks noChangeShapeType="1"/>
            </p:cNvSpPr>
            <p:nvPr/>
          </p:nvSpPr>
          <p:spPr bwMode="auto">
            <a:xfrm>
              <a:off x="206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14" name="Line 462"/>
            <p:cNvSpPr>
              <a:spLocks noChangeShapeType="1"/>
            </p:cNvSpPr>
            <p:nvPr/>
          </p:nvSpPr>
          <p:spPr bwMode="auto">
            <a:xfrm>
              <a:off x="211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15" name="Line 463"/>
            <p:cNvSpPr>
              <a:spLocks noChangeShapeType="1"/>
            </p:cNvSpPr>
            <p:nvPr/>
          </p:nvSpPr>
          <p:spPr bwMode="auto">
            <a:xfrm>
              <a:off x="158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16" name="Line 464"/>
            <p:cNvSpPr>
              <a:spLocks noChangeShapeType="1"/>
            </p:cNvSpPr>
            <p:nvPr/>
          </p:nvSpPr>
          <p:spPr bwMode="auto">
            <a:xfrm>
              <a:off x="153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17" name="Line 465"/>
            <p:cNvSpPr>
              <a:spLocks noChangeShapeType="1"/>
            </p:cNvSpPr>
            <p:nvPr/>
          </p:nvSpPr>
          <p:spPr bwMode="auto">
            <a:xfrm>
              <a:off x="216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18" name="Line 466"/>
            <p:cNvSpPr>
              <a:spLocks noChangeShapeType="1"/>
            </p:cNvSpPr>
            <p:nvPr/>
          </p:nvSpPr>
          <p:spPr bwMode="auto">
            <a:xfrm>
              <a:off x="148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19" name="Line 467"/>
            <p:cNvSpPr>
              <a:spLocks noChangeShapeType="1"/>
            </p:cNvSpPr>
            <p:nvPr/>
          </p:nvSpPr>
          <p:spPr bwMode="auto">
            <a:xfrm>
              <a:off x="144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20" name="Line 468"/>
            <p:cNvSpPr>
              <a:spLocks noChangeShapeType="1"/>
            </p:cNvSpPr>
            <p:nvPr/>
          </p:nvSpPr>
          <p:spPr bwMode="auto">
            <a:xfrm flipH="1">
              <a:off x="1392" y="398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21" name="Line 469"/>
            <p:cNvSpPr>
              <a:spLocks noChangeShapeType="1"/>
            </p:cNvSpPr>
            <p:nvPr/>
          </p:nvSpPr>
          <p:spPr bwMode="auto">
            <a:xfrm flipH="1">
              <a:off x="1392" y="393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22" name="Line 470"/>
            <p:cNvSpPr>
              <a:spLocks noChangeShapeType="1"/>
            </p:cNvSpPr>
            <p:nvPr/>
          </p:nvSpPr>
          <p:spPr bwMode="auto">
            <a:xfrm flipH="1">
              <a:off x="1392" y="388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23" name="Line 471"/>
            <p:cNvSpPr>
              <a:spLocks noChangeShapeType="1"/>
            </p:cNvSpPr>
            <p:nvPr/>
          </p:nvSpPr>
          <p:spPr bwMode="auto">
            <a:xfrm flipH="1">
              <a:off x="1392" y="384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24" name="Line 472"/>
            <p:cNvSpPr>
              <a:spLocks noChangeShapeType="1"/>
            </p:cNvSpPr>
            <p:nvPr/>
          </p:nvSpPr>
          <p:spPr bwMode="auto">
            <a:xfrm flipH="1">
              <a:off x="1392" y="379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25" name="Line 473"/>
            <p:cNvSpPr>
              <a:spLocks noChangeShapeType="1"/>
            </p:cNvSpPr>
            <p:nvPr/>
          </p:nvSpPr>
          <p:spPr bwMode="auto">
            <a:xfrm flipH="1">
              <a:off x="1392" y="374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26" name="Line 474"/>
            <p:cNvSpPr>
              <a:spLocks noChangeShapeType="1"/>
            </p:cNvSpPr>
            <p:nvPr/>
          </p:nvSpPr>
          <p:spPr bwMode="auto">
            <a:xfrm flipH="1">
              <a:off x="1392" y="369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27" name="Line 475"/>
            <p:cNvSpPr>
              <a:spLocks noChangeShapeType="1"/>
            </p:cNvSpPr>
            <p:nvPr/>
          </p:nvSpPr>
          <p:spPr bwMode="auto">
            <a:xfrm flipH="1">
              <a:off x="1392" y="364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28" name="Line 476"/>
            <p:cNvSpPr>
              <a:spLocks noChangeShapeType="1"/>
            </p:cNvSpPr>
            <p:nvPr/>
          </p:nvSpPr>
          <p:spPr bwMode="auto">
            <a:xfrm flipH="1">
              <a:off x="1392" y="360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29" name="Line 477"/>
            <p:cNvSpPr>
              <a:spLocks noChangeShapeType="1"/>
            </p:cNvSpPr>
            <p:nvPr/>
          </p:nvSpPr>
          <p:spPr bwMode="auto">
            <a:xfrm flipH="1">
              <a:off x="1392" y="355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30" name="Line 478"/>
            <p:cNvSpPr>
              <a:spLocks noChangeShapeType="1"/>
            </p:cNvSpPr>
            <p:nvPr/>
          </p:nvSpPr>
          <p:spPr bwMode="auto">
            <a:xfrm flipH="1">
              <a:off x="1392" y="350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31" name="Line 479"/>
            <p:cNvSpPr>
              <a:spLocks noChangeShapeType="1"/>
            </p:cNvSpPr>
            <p:nvPr/>
          </p:nvSpPr>
          <p:spPr bwMode="auto">
            <a:xfrm flipH="1">
              <a:off x="1392" y="345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32" name="Line 480"/>
            <p:cNvSpPr>
              <a:spLocks noChangeShapeType="1"/>
            </p:cNvSpPr>
            <p:nvPr/>
          </p:nvSpPr>
          <p:spPr bwMode="auto">
            <a:xfrm flipH="1">
              <a:off x="1392" y="340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33" name="Line 481"/>
            <p:cNvSpPr>
              <a:spLocks noChangeShapeType="1"/>
            </p:cNvSpPr>
            <p:nvPr/>
          </p:nvSpPr>
          <p:spPr bwMode="auto">
            <a:xfrm flipH="1">
              <a:off x="1392" y="336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34" name="Line 482"/>
            <p:cNvSpPr>
              <a:spLocks noChangeShapeType="1"/>
            </p:cNvSpPr>
            <p:nvPr/>
          </p:nvSpPr>
          <p:spPr bwMode="auto">
            <a:xfrm flipH="1">
              <a:off x="1392" y="331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35" name="Line 483"/>
            <p:cNvSpPr>
              <a:spLocks noChangeShapeType="1"/>
            </p:cNvSpPr>
            <p:nvPr/>
          </p:nvSpPr>
          <p:spPr bwMode="auto">
            <a:xfrm flipH="1">
              <a:off x="1392" y="326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484"/>
          <p:cNvGrpSpPr>
            <a:grpSpLocks/>
          </p:cNvGrpSpPr>
          <p:nvPr/>
        </p:nvGrpSpPr>
        <p:grpSpPr bwMode="auto">
          <a:xfrm>
            <a:off x="2590800" y="4495800"/>
            <a:ext cx="1295400" cy="1295400"/>
            <a:chOff x="1392" y="3216"/>
            <a:chExt cx="816" cy="816"/>
          </a:xfrm>
        </p:grpSpPr>
        <p:sp>
          <p:nvSpPr>
            <p:cNvPr id="356837" name="Rectangle 485"/>
            <p:cNvSpPr>
              <a:spLocks noChangeArrowheads="1"/>
            </p:cNvSpPr>
            <p:nvPr/>
          </p:nvSpPr>
          <p:spPr bwMode="auto">
            <a:xfrm>
              <a:off x="1392" y="3216"/>
              <a:ext cx="816" cy="816"/>
            </a:xfrm>
            <a:prstGeom prst="rect">
              <a:avLst/>
            </a:prstGeom>
            <a:solidFill>
              <a:srgbClr val="6600CC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38" name="Line 486"/>
            <p:cNvSpPr>
              <a:spLocks noChangeShapeType="1"/>
            </p:cNvSpPr>
            <p:nvPr/>
          </p:nvSpPr>
          <p:spPr bwMode="auto">
            <a:xfrm>
              <a:off x="163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39" name="Line 487"/>
            <p:cNvSpPr>
              <a:spLocks noChangeShapeType="1"/>
            </p:cNvSpPr>
            <p:nvPr/>
          </p:nvSpPr>
          <p:spPr bwMode="auto">
            <a:xfrm>
              <a:off x="168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40" name="Line 488"/>
            <p:cNvSpPr>
              <a:spLocks noChangeShapeType="1"/>
            </p:cNvSpPr>
            <p:nvPr/>
          </p:nvSpPr>
          <p:spPr bwMode="auto">
            <a:xfrm>
              <a:off x="172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41" name="Line 489"/>
            <p:cNvSpPr>
              <a:spLocks noChangeShapeType="1"/>
            </p:cNvSpPr>
            <p:nvPr/>
          </p:nvSpPr>
          <p:spPr bwMode="auto">
            <a:xfrm>
              <a:off x="177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42" name="Line 490"/>
            <p:cNvSpPr>
              <a:spLocks noChangeShapeType="1"/>
            </p:cNvSpPr>
            <p:nvPr/>
          </p:nvSpPr>
          <p:spPr bwMode="auto">
            <a:xfrm>
              <a:off x="182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43" name="Line 491"/>
            <p:cNvSpPr>
              <a:spLocks noChangeShapeType="1"/>
            </p:cNvSpPr>
            <p:nvPr/>
          </p:nvSpPr>
          <p:spPr bwMode="auto">
            <a:xfrm>
              <a:off x="187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44" name="Line 492"/>
            <p:cNvSpPr>
              <a:spLocks noChangeShapeType="1"/>
            </p:cNvSpPr>
            <p:nvPr/>
          </p:nvSpPr>
          <p:spPr bwMode="auto">
            <a:xfrm>
              <a:off x="192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45" name="Line 493"/>
            <p:cNvSpPr>
              <a:spLocks noChangeShapeType="1"/>
            </p:cNvSpPr>
            <p:nvPr/>
          </p:nvSpPr>
          <p:spPr bwMode="auto">
            <a:xfrm>
              <a:off x="196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46" name="Line 494"/>
            <p:cNvSpPr>
              <a:spLocks noChangeShapeType="1"/>
            </p:cNvSpPr>
            <p:nvPr/>
          </p:nvSpPr>
          <p:spPr bwMode="auto">
            <a:xfrm>
              <a:off x="201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47" name="Line 495"/>
            <p:cNvSpPr>
              <a:spLocks noChangeShapeType="1"/>
            </p:cNvSpPr>
            <p:nvPr/>
          </p:nvSpPr>
          <p:spPr bwMode="auto">
            <a:xfrm>
              <a:off x="206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48" name="Line 496"/>
            <p:cNvSpPr>
              <a:spLocks noChangeShapeType="1"/>
            </p:cNvSpPr>
            <p:nvPr/>
          </p:nvSpPr>
          <p:spPr bwMode="auto">
            <a:xfrm>
              <a:off x="211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49" name="Line 497"/>
            <p:cNvSpPr>
              <a:spLocks noChangeShapeType="1"/>
            </p:cNvSpPr>
            <p:nvPr/>
          </p:nvSpPr>
          <p:spPr bwMode="auto">
            <a:xfrm>
              <a:off x="158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50" name="Line 498"/>
            <p:cNvSpPr>
              <a:spLocks noChangeShapeType="1"/>
            </p:cNvSpPr>
            <p:nvPr/>
          </p:nvSpPr>
          <p:spPr bwMode="auto">
            <a:xfrm>
              <a:off x="153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51" name="Line 499"/>
            <p:cNvSpPr>
              <a:spLocks noChangeShapeType="1"/>
            </p:cNvSpPr>
            <p:nvPr/>
          </p:nvSpPr>
          <p:spPr bwMode="auto">
            <a:xfrm>
              <a:off x="216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52" name="Line 500"/>
            <p:cNvSpPr>
              <a:spLocks noChangeShapeType="1"/>
            </p:cNvSpPr>
            <p:nvPr/>
          </p:nvSpPr>
          <p:spPr bwMode="auto">
            <a:xfrm>
              <a:off x="148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53" name="Line 501"/>
            <p:cNvSpPr>
              <a:spLocks noChangeShapeType="1"/>
            </p:cNvSpPr>
            <p:nvPr/>
          </p:nvSpPr>
          <p:spPr bwMode="auto">
            <a:xfrm>
              <a:off x="144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54" name="Line 502"/>
            <p:cNvSpPr>
              <a:spLocks noChangeShapeType="1"/>
            </p:cNvSpPr>
            <p:nvPr/>
          </p:nvSpPr>
          <p:spPr bwMode="auto">
            <a:xfrm flipH="1">
              <a:off x="1392" y="398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55" name="Line 503"/>
            <p:cNvSpPr>
              <a:spLocks noChangeShapeType="1"/>
            </p:cNvSpPr>
            <p:nvPr/>
          </p:nvSpPr>
          <p:spPr bwMode="auto">
            <a:xfrm flipH="1">
              <a:off x="1392" y="393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56" name="Line 504"/>
            <p:cNvSpPr>
              <a:spLocks noChangeShapeType="1"/>
            </p:cNvSpPr>
            <p:nvPr/>
          </p:nvSpPr>
          <p:spPr bwMode="auto">
            <a:xfrm flipH="1">
              <a:off x="1392" y="388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57" name="Line 505"/>
            <p:cNvSpPr>
              <a:spLocks noChangeShapeType="1"/>
            </p:cNvSpPr>
            <p:nvPr/>
          </p:nvSpPr>
          <p:spPr bwMode="auto">
            <a:xfrm flipH="1">
              <a:off x="1392" y="384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58" name="Line 506"/>
            <p:cNvSpPr>
              <a:spLocks noChangeShapeType="1"/>
            </p:cNvSpPr>
            <p:nvPr/>
          </p:nvSpPr>
          <p:spPr bwMode="auto">
            <a:xfrm flipH="1">
              <a:off x="1392" y="379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59" name="Line 507"/>
            <p:cNvSpPr>
              <a:spLocks noChangeShapeType="1"/>
            </p:cNvSpPr>
            <p:nvPr/>
          </p:nvSpPr>
          <p:spPr bwMode="auto">
            <a:xfrm flipH="1">
              <a:off x="1392" y="374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60" name="Line 508"/>
            <p:cNvSpPr>
              <a:spLocks noChangeShapeType="1"/>
            </p:cNvSpPr>
            <p:nvPr/>
          </p:nvSpPr>
          <p:spPr bwMode="auto">
            <a:xfrm flipH="1">
              <a:off x="1392" y="369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61" name="Line 509"/>
            <p:cNvSpPr>
              <a:spLocks noChangeShapeType="1"/>
            </p:cNvSpPr>
            <p:nvPr/>
          </p:nvSpPr>
          <p:spPr bwMode="auto">
            <a:xfrm flipH="1">
              <a:off x="1392" y="364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62" name="Line 510"/>
            <p:cNvSpPr>
              <a:spLocks noChangeShapeType="1"/>
            </p:cNvSpPr>
            <p:nvPr/>
          </p:nvSpPr>
          <p:spPr bwMode="auto">
            <a:xfrm flipH="1">
              <a:off x="1392" y="360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63" name="Line 511"/>
            <p:cNvSpPr>
              <a:spLocks noChangeShapeType="1"/>
            </p:cNvSpPr>
            <p:nvPr/>
          </p:nvSpPr>
          <p:spPr bwMode="auto">
            <a:xfrm flipH="1">
              <a:off x="1392" y="355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64" name="Line 512"/>
            <p:cNvSpPr>
              <a:spLocks noChangeShapeType="1"/>
            </p:cNvSpPr>
            <p:nvPr/>
          </p:nvSpPr>
          <p:spPr bwMode="auto">
            <a:xfrm flipH="1">
              <a:off x="1392" y="350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65" name="Line 513"/>
            <p:cNvSpPr>
              <a:spLocks noChangeShapeType="1"/>
            </p:cNvSpPr>
            <p:nvPr/>
          </p:nvSpPr>
          <p:spPr bwMode="auto">
            <a:xfrm flipH="1">
              <a:off x="1392" y="345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66" name="Line 514"/>
            <p:cNvSpPr>
              <a:spLocks noChangeShapeType="1"/>
            </p:cNvSpPr>
            <p:nvPr/>
          </p:nvSpPr>
          <p:spPr bwMode="auto">
            <a:xfrm flipH="1">
              <a:off x="1392" y="340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67" name="Line 515"/>
            <p:cNvSpPr>
              <a:spLocks noChangeShapeType="1"/>
            </p:cNvSpPr>
            <p:nvPr/>
          </p:nvSpPr>
          <p:spPr bwMode="auto">
            <a:xfrm flipH="1">
              <a:off x="1392" y="336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68" name="Line 516"/>
            <p:cNvSpPr>
              <a:spLocks noChangeShapeType="1"/>
            </p:cNvSpPr>
            <p:nvPr/>
          </p:nvSpPr>
          <p:spPr bwMode="auto">
            <a:xfrm flipH="1">
              <a:off x="1392" y="331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69" name="Line 517"/>
            <p:cNvSpPr>
              <a:spLocks noChangeShapeType="1"/>
            </p:cNvSpPr>
            <p:nvPr/>
          </p:nvSpPr>
          <p:spPr bwMode="auto">
            <a:xfrm flipH="1">
              <a:off x="1392" y="326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518"/>
          <p:cNvGrpSpPr>
            <a:grpSpLocks/>
          </p:cNvGrpSpPr>
          <p:nvPr/>
        </p:nvGrpSpPr>
        <p:grpSpPr bwMode="auto">
          <a:xfrm>
            <a:off x="2743200" y="4572000"/>
            <a:ext cx="1295400" cy="1295400"/>
            <a:chOff x="1392" y="3216"/>
            <a:chExt cx="816" cy="816"/>
          </a:xfrm>
        </p:grpSpPr>
        <p:sp>
          <p:nvSpPr>
            <p:cNvPr id="356871" name="Rectangle 519"/>
            <p:cNvSpPr>
              <a:spLocks noChangeArrowheads="1"/>
            </p:cNvSpPr>
            <p:nvPr/>
          </p:nvSpPr>
          <p:spPr bwMode="auto">
            <a:xfrm>
              <a:off x="1392" y="3216"/>
              <a:ext cx="816" cy="816"/>
            </a:xfrm>
            <a:prstGeom prst="rect">
              <a:avLst/>
            </a:prstGeom>
            <a:solidFill>
              <a:srgbClr val="9900FF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72" name="Line 520"/>
            <p:cNvSpPr>
              <a:spLocks noChangeShapeType="1"/>
            </p:cNvSpPr>
            <p:nvPr/>
          </p:nvSpPr>
          <p:spPr bwMode="auto">
            <a:xfrm>
              <a:off x="163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73" name="Line 521"/>
            <p:cNvSpPr>
              <a:spLocks noChangeShapeType="1"/>
            </p:cNvSpPr>
            <p:nvPr/>
          </p:nvSpPr>
          <p:spPr bwMode="auto">
            <a:xfrm>
              <a:off x="168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74" name="Line 522"/>
            <p:cNvSpPr>
              <a:spLocks noChangeShapeType="1"/>
            </p:cNvSpPr>
            <p:nvPr/>
          </p:nvSpPr>
          <p:spPr bwMode="auto">
            <a:xfrm>
              <a:off x="172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75" name="Line 523"/>
            <p:cNvSpPr>
              <a:spLocks noChangeShapeType="1"/>
            </p:cNvSpPr>
            <p:nvPr/>
          </p:nvSpPr>
          <p:spPr bwMode="auto">
            <a:xfrm>
              <a:off x="177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76" name="Line 524"/>
            <p:cNvSpPr>
              <a:spLocks noChangeShapeType="1"/>
            </p:cNvSpPr>
            <p:nvPr/>
          </p:nvSpPr>
          <p:spPr bwMode="auto">
            <a:xfrm>
              <a:off x="182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77" name="Line 525"/>
            <p:cNvSpPr>
              <a:spLocks noChangeShapeType="1"/>
            </p:cNvSpPr>
            <p:nvPr/>
          </p:nvSpPr>
          <p:spPr bwMode="auto">
            <a:xfrm>
              <a:off x="187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78" name="Line 526"/>
            <p:cNvSpPr>
              <a:spLocks noChangeShapeType="1"/>
            </p:cNvSpPr>
            <p:nvPr/>
          </p:nvSpPr>
          <p:spPr bwMode="auto">
            <a:xfrm>
              <a:off x="192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79" name="Line 527"/>
            <p:cNvSpPr>
              <a:spLocks noChangeShapeType="1"/>
            </p:cNvSpPr>
            <p:nvPr/>
          </p:nvSpPr>
          <p:spPr bwMode="auto">
            <a:xfrm>
              <a:off x="196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80" name="Line 528"/>
            <p:cNvSpPr>
              <a:spLocks noChangeShapeType="1"/>
            </p:cNvSpPr>
            <p:nvPr/>
          </p:nvSpPr>
          <p:spPr bwMode="auto">
            <a:xfrm>
              <a:off x="201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81" name="Line 529"/>
            <p:cNvSpPr>
              <a:spLocks noChangeShapeType="1"/>
            </p:cNvSpPr>
            <p:nvPr/>
          </p:nvSpPr>
          <p:spPr bwMode="auto">
            <a:xfrm>
              <a:off x="206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82" name="Line 530"/>
            <p:cNvSpPr>
              <a:spLocks noChangeShapeType="1"/>
            </p:cNvSpPr>
            <p:nvPr/>
          </p:nvSpPr>
          <p:spPr bwMode="auto">
            <a:xfrm>
              <a:off x="211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83" name="Line 531"/>
            <p:cNvSpPr>
              <a:spLocks noChangeShapeType="1"/>
            </p:cNvSpPr>
            <p:nvPr/>
          </p:nvSpPr>
          <p:spPr bwMode="auto">
            <a:xfrm>
              <a:off x="158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84" name="Line 532"/>
            <p:cNvSpPr>
              <a:spLocks noChangeShapeType="1"/>
            </p:cNvSpPr>
            <p:nvPr/>
          </p:nvSpPr>
          <p:spPr bwMode="auto">
            <a:xfrm>
              <a:off x="153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85" name="Line 533"/>
            <p:cNvSpPr>
              <a:spLocks noChangeShapeType="1"/>
            </p:cNvSpPr>
            <p:nvPr/>
          </p:nvSpPr>
          <p:spPr bwMode="auto">
            <a:xfrm>
              <a:off x="216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86" name="Line 534"/>
            <p:cNvSpPr>
              <a:spLocks noChangeShapeType="1"/>
            </p:cNvSpPr>
            <p:nvPr/>
          </p:nvSpPr>
          <p:spPr bwMode="auto">
            <a:xfrm>
              <a:off x="148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87" name="Line 535"/>
            <p:cNvSpPr>
              <a:spLocks noChangeShapeType="1"/>
            </p:cNvSpPr>
            <p:nvPr/>
          </p:nvSpPr>
          <p:spPr bwMode="auto">
            <a:xfrm>
              <a:off x="144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88" name="Line 536"/>
            <p:cNvSpPr>
              <a:spLocks noChangeShapeType="1"/>
            </p:cNvSpPr>
            <p:nvPr/>
          </p:nvSpPr>
          <p:spPr bwMode="auto">
            <a:xfrm flipH="1">
              <a:off x="1392" y="398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89" name="Line 537"/>
            <p:cNvSpPr>
              <a:spLocks noChangeShapeType="1"/>
            </p:cNvSpPr>
            <p:nvPr/>
          </p:nvSpPr>
          <p:spPr bwMode="auto">
            <a:xfrm flipH="1">
              <a:off x="1392" y="393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90" name="Line 538"/>
            <p:cNvSpPr>
              <a:spLocks noChangeShapeType="1"/>
            </p:cNvSpPr>
            <p:nvPr/>
          </p:nvSpPr>
          <p:spPr bwMode="auto">
            <a:xfrm flipH="1">
              <a:off x="1392" y="388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91" name="Line 539"/>
            <p:cNvSpPr>
              <a:spLocks noChangeShapeType="1"/>
            </p:cNvSpPr>
            <p:nvPr/>
          </p:nvSpPr>
          <p:spPr bwMode="auto">
            <a:xfrm flipH="1">
              <a:off x="1392" y="384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92" name="Line 540"/>
            <p:cNvSpPr>
              <a:spLocks noChangeShapeType="1"/>
            </p:cNvSpPr>
            <p:nvPr/>
          </p:nvSpPr>
          <p:spPr bwMode="auto">
            <a:xfrm flipH="1">
              <a:off x="1392" y="379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93" name="Line 541"/>
            <p:cNvSpPr>
              <a:spLocks noChangeShapeType="1"/>
            </p:cNvSpPr>
            <p:nvPr/>
          </p:nvSpPr>
          <p:spPr bwMode="auto">
            <a:xfrm flipH="1">
              <a:off x="1392" y="374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94" name="Line 542"/>
            <p:cNvSpPr>
              <a:spLocks noChangeShapeType="1"/>
            </p:cNvSpPr>
            <p:nvPr/>
          </p:nvSpPr>
          <p:spPr bwMode="auto">
            <a:xfrm flipH="1">
              <a:off x="1392" y="369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95" name="Line 543"/>
            <p:cNvSpPr>
              <a:spLocks noChangeShapeType="1"/>
            </p:cNvSpPr>
            <p:nvPr/>
          </p:nvSpPr>
          <p:spPr bwMode="auto">
            <a:xfrm flipH="1">
              <a:off x="1392" y="364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96" name="Line 544"/>
            <p:cNvSpPr>
              <a:spLocks noChangeShapeType="1"/>
            </p:cNvSpPr>
            <p:nvPr/>
          </p:nvSpPr>
          <p:spPr bwMode="auto">
            <a:xfrm flipH="1">
              <a:off x="1392" y="360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97" name="Line 545"/>
            <p:cNvSpPr>
              <a:spLocks noChangeShapeType="1"/>
            </p:cNvSpPr>
            <p:nvPr/>
          </p:nvSpPr>
          <p:spPr bwMode="auto">
            <a:xfrm flipH="1">
              <a:off x="1392" y="355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98" name="Line 546"/>
            <p:cNvSpPr>
              <a:spLocks noChangeShapeType="1"/>
            </p:cNvSpPr>
            <p:nvPr/>
          </p:nvSpPr>
          <p:spPr bwMode="auto">
            <a:xfrm flipH="1">
              <a:off x="1392" y="350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899" name="Line 547"/>
            <p:cNvSpPr>
              <a:spLocks noChangeShapeType="1"/>
            </p:cNvSpPr>
            <p:nvPr/>
          </p:nvSpPr>
          <p:spPr bwMode="auto">
            <a:xfrm flipH="1">
              <a:off x="1392" y="345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00" name="Line 548"/>
            <p:cNvSpPr>
              <a:spLocks noChangeShapeType="1"/>
            </p:cNvSpPr>
            <p:nvPr/>
          </p:nvSpPr>
          <p:spPr bwMode="auto">
            <a:xfrm flipH="1">
              <a:off x="1392" y="340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01" name="Line 549"/>
            <p:cNvSpPr>
              <a:spLocks noChangeShapeType="1"/>
            </p:cNvSpPr>
            <p:nvPr/>
          </p:nvSpPr>
          <p:spPr bwMode="auto">
            <a:xfrm flipH="1">
              <a:off x="1392" y="336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02" name="Line 550"/>
            <p:cNvSpPr>
              <a:spLocks noChangeShapeType="1"/>
            </p:cNvSpPr>
            <p:nvPr/>
          </p:nvSpPr>
          <p:spPr bwMode="auto">
            <a:xfrm flipH="1">
              <a:off x="1392" y="331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03" name="Line 551"/>
            <p:cNvSpPr>
              <a:spLocks noChangeShapeType="1"/>
            </p:cNvSpPr>
            <p:nvPr/>
          </p:nvSpPr>
          <p:spPr bwMode="auto">
            <a:xfrm flipH="1">
              <a:off x="1392" y="326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oup 552"/>
          <p:cNvGrpSpPr>
            <a:grpSpLocks/>
          </p:cNvGrpSpPr>
          <p:nvPr/>
        </p:nvGrpSpPr>
        <p:grpSpPr bwMode="auto">
          <a:xfrm>
            <a:off x="2895600" y="4648200"/>
            <a:ext cx="1295400" cy="1295400"/>
            <a:chOff x="1392" y="3216"/>
            <a:chExt cx="816" cy="816"/>
          </a:xfrm>
        </p:grpSpPr>
        <p:sp>
          <p:nvSpPr>
            <p:cNvPr id="356905" name="Rectangle 553"/>
            <p:cNvSpPr>
              <a:spLocks noChangeArrowheads="1"/>
            </p:cNvSpPr>
            <p:nvPr/>
          </p:nvSpPr>
          <p:spPr bwMode="auto">
            <a:xfrm>
              <a:off x="1392" y="3216"/>
              <a:ext cx="816" cy="816"/>
            </a:xfrm>
            <a:prstGeom prst="rect">
              <a:avLst/>
            </a:prstGeom>
            <a:solidFill>
              <a:srgbClr val="FF00FF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06" name="Line 554"/>
            <p:cNvSpPr>
              <a:spLocks noChangeShapeType="1"/>
            </p:cNvSpPr>
            <p:nvPr/>
          </p:nvSpPr>
          <p:spPr bwMode="auto">
            <a:xfrm>
              <a:off x="163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07" name="Line 555"/>
            <p:cNvSpPr>
              <a:spLocks noChangeShapeType="1"/>
            </p:cNvSpPr>
            <p:nvPr/>
          </p:nvSpPr>
          <p:spPr bwMode="auto">
            <a:xfrm>
              <a:off x="168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08" name="Line 556"/>
            <p:cNvSpPr>
              <a:spLocks noChangeShapeType="1"/>
            </p:cNvSpPr>
            <p:nvPr/>
          </p:nvSpPr>
          <p:spPr bwMode="auto">
            <a:xfrm>
              <a:off x="172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09" name="Line 557"/>
            <p:cNvSpPr>
              <a:spLocks noChangeShapeType="1"/>
            </p:cNvSpPr>
            <p:nvPr/>
          </p:nvSpPr>
          <p:spPr bwMode="auto">
            <a:xfrm>
              <a:off x="177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10" name="Line 558"/>
            <p:cNvSpPr>
              <a:spLocks noChangeShapeType="1"/>
            </p:cNvSpPr>
            <p:nvPr/>
          </p:nvSpPr>
          <p:spPr bwMode="auto">
            <a:xfrm>
              <a:off x="182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11" name="Line 559"/>
            <p:cNvSpPr>
              <a:spLocks noChangeShapeType="1"/>
            </p:cNvSpPr>
            <p:nvPr/>
          </p:nvSpPr>
          <p:spPr bwMode="auto">
            <a:xfrm>
              <a:off x="187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12" name="Line 560"/>
            <p:cNvSpPr>
              <a:spLocks noChangeShapeType="1"/>
            </p:cNvSpPr>
            <p:nvPr/>
          </p:nvSpPr>
          <p:spPr bwMode="auto">
            <a:xfrm>
              <a:off x="192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13" name="Line 561"/>
            <p:cNvSpPr>
              <a:spLocks noChangeShapeType="1"/>
            </p:cNvSpPr>
            <p:nvPr/>
          </p:nvSpPr>
          <p:spPr bwMode="auto">
            <a:xfrm>
              <a:off x="196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14" name="Line 562"/>
            <p:cNvSpPr>
              <a:spLocks noChangeShapeType="1"/>
            </p:cNvSpPr>
            <p:nvPr/>
          </p:nvSpPr>
          <p:spPr bwMode="auto">
            <a:xfrm>
              <a:off x="201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15" name="Line 563"/>
            <p:cNvSpPr>
              <a:spLocks noChangeShapeType="1"/>
            </p:cNvSpPr>
            <p:nvPr/>
          </p:nvSpPr>
          <p:spPr bwMode="auto">
            <a:xfrm>
              <a:off x="206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16" name="Line 564"/>
            <p:cNvSpPr>
              <a:spLocks noChangeShapeType="1"/>
            </p:cNvSpPr>
            <p:nvPr/>
          </p:nvSpPr>
          <p:spPr bwMode="auto">
            <a:xfrm>
              <a:off x="211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17" name="Line 565"/>
            <p:cNvSpPr>
              <a:spLocks noChangeShapeType="1"/>
            </p:cNvSpPr>
            <p:nvPr/>
          </p:nvSpPr>
          <p:spPr bwMode="auto">
            <a:xfrm>
              <a:off x="158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18" name="Line 566"/>
            <p:cNvSpPr>
              <a:spLocks noChangeShapeType="1"/>
            </p:cNvSpPr>
            <p:nvPr/>
          </p:nvSpPr>
          <p:spPr bwMode="auto">
            <a:xfrm>
              <a:off x="153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19" name="Line 567"/>
            <p:cNvSpPr>
              <a:spLocks noChangeShapeType="1"/>
            </p:cNvSpPr>
            <p:nvPr/>
          </p:nvSpPr>
          <p:spPr bwMode="auto">
            <a:xfrm>
              <a:off x="216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20" name="Line 568"/>
            <p:cNvSpPr>
              <a:spLocks noChangeShapeType="1"/>
            </p:cNvSpPr>
            <p:nvPr/>
          </p:nvSpPr>
          <p:spPr bwMode="auto">
            <a:xfrm>
              <a:off x="148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21" name="Line 569"/>
            <p:cNvSpPr>
              <a:spLocks noChangeShapeType="1"/>
            </p:cNvSpPr>
            <p:nvPr/>
          </p:nvSpPr>
          <p:spPr bwMode="auto">
            <a:xfrm>
              <a:off x="144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22" name="Line 570"/>
            <p:cNvSpPr>
              <a:spLocks noChangeShapeType="1"/>
            </p:cNvSpPr>
            <p:nvPr/>
          </p:nvSpPr>
          <p:spPr bwMode="auto">
            <a:xfrm flipH="1">
              <a:off x="1392" y="398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23" name="Line 571"/>
            <p:cNvSpPr>
              <a:spLocks noChangeShapeType="1"/>
            </p:cNvSpPr>
            <p:nvPr/>
          </p:nvSpPr>
          <p:spPr bwMode="auto">
            <a:xfrm flipH="1">
              <a:off x="1392" y="393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24" name="Line 572"/>
            <p:cNvSpPr>
              <a:spLocks noChangeShapeType="1"/>
            </p:cNvSpPr>
            <p:nvPr/>
          </p:nvSpPr>
          <p:spPr bwMode="auto">
            <a:xfrm flipH="1">
              <a:off x="1392" y="388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25" name="Line 573"/>
            <p:cNvSpPr>
              <a:spLocks noChangeShapeType="1"/>
            </p:cNvSpPr>
            <p:nvPr/>
          </p:nvSpPr>
          <p:spPr bwMode="auto">
            <a:xfrm flipH="1">
              <a:off x="1392" y="384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26" name="Line 574"/>
            <p:cNvSpPr>
              <a:spLocks noChangeShapeType="1"/>
            </p:cNvSpPr>
            <p:nvPr/>
          </p:nvSpPr>
          <p:spPr bwMode="auto">
            <a:xfrm flipH="1">
              <a:off x="1392" y="379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27" name="Line 575"/>
            <p:cNvSpPr>
              <a:spLocks noChangeShapeType="1"/>
            </p:cNvSpPr>
            <p:nvPr/>
          </p:nvSpPr>
          <p:spPr bwMode="auto">
            <a:xfrm flipH="1">
              <a:off x="1392" y="374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28" name="Line 576"/>
            <p:cNvSpPr>
              <a:spLocks noChangeShapeType="1"/>
            </p:cNvSpPr>
            <p:nvPr/>
          </p:nvSpPr>
          <p:spPr bwMode="auto">
            <a:xfrm flipH="1">
              <a:off x="1392" y="369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29" name="Line 577"/>
            <p:cNvSpPr>
              <a:spLocks noChangeShapeType="1"/>
            </p:cNvSpPr>
            <p:nvPr/>
          </p:nvSpPr>
          <p:spPr bwMode="auto">
            <a:xfrm flipH="1">
              <a:off x="1392" y="364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30" name="Line 578"/>
            <p:cNvSpPr>
              <a:spLocks noChangeShapeType="1"/>
            </p:cNvSpPr>
            <p:nvPr/>
          </p:nvSpPr>
          <p:spPr bwMode="auto">
            <a:xfrm flipH="1">
              <a:off x="1392" y="360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31" name="Line 579"/>
            <p:cNvSpPr>
              <a:spLocks noChangeShapeType="1"/>
            </p:cNvSpPr>
            <p:nvPr/>
          </p:nvSpPr>
          <p:spPr bwMode="auto">
            <a:xfrm flipH="1">
              <a:off x="1392" y="355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32" name="Line 580"/>
            <p:cNvSpPr>
              <a:spLocks noChangeShapeType="1"/>
            </p:cNvSpPr>
            <p:nvPr/>
          </p:nvSpPr>
          <p:spPr bwMode="auto">
            <a:xfrm flipH="1">
              <a:off x="1392" y="350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33" name="Line 581"/>
            <p:cNvSpPr>
              <a:spLocks noChangeShapeType="1"/>
            </p:cNvSpPr>
            <p:nvPr/>
          </p:nvSpPr>
          <p:spPr bwMode="auto">
            <a:xfrm flipH="1">
              <a:off x="1392" y="345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34" name="Line 582"/>
            <p:cNvSpPr>
              <a:spLocks noChangeShapeType="1"/>
            </p:cNvSpPr>
            <p:nvPr/>
          </p:nvSpPr>
          <p:spPr bwMode="auto">
            <a:xfrm flipH="1">
              <a:off x="1392" y="340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35" name="Line 583"/>
            <p:cNvSpPr>
              <a:spLocks noChangeShapeType="1"/>
            </p:cNvSpPr>
            <p:nvPr/>
          </p:nvSpPr>
          <p:spPr bwMode="auto">
            <a:xfrm flipH="1">
              <a:off x="1392" y="336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36" name="Line 584"/>
            <p:cNvSpPr>
              <a:spLocks noChangeShapeType="1"/>
            </p:cNvSpPr>
            <p:nvPr/>
          </p:nvSpPr>
          <p:spPr bwMode="auto">
            <a:xfrm flipH="1">
              <a:off x="1392" y="331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37" name="Line 585"/>
            <p:cNvSpPr>
              <a:spLocks noChangeShapeType="1"/>
            </p:cNvSpPr>
            <p:nvPr/>
          </p:nvSpPr>
          <p:spPr bwMode="auto">
            <a:xfrm flipH="1">
              <a:off x="1392" y="326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" name="Group 586"/>
          <p:cNvGrpSpPr>
            <a:grpSpLocks/>
          </p:cNvGrpSpPr>
          <p:nvPr/>
        </p:nvGrpSpPr>
        <p:grpSpPr bwMode="auto">
          <a:xfrm>
            <a:off x="3048000" y="4724400"/>
            <a:ext cx="1295400" cy="1295400"/>
            <a:chOff x="1392" y="3216"/>
            <a:chExt cx="816" cy="816"/>
          </a:xfrm>
        </p:grpSpPr>
        <p:sp>
          <p:nvSpPr>
            <p:cNvPr id="356939" name="Rectangle 587"/>
            <p:cNvSpPr>
              <a:spLocks noChangeArrowheads="1"/>
            </p:cNvSpPr>
            <p:nvPr/>
          </p:nvSpPr>
          <p:spPr bwMode="auto">
            <a:xfrm>
              <a:off x="1392" y="3216"/>
              <a:ext cx="816" cy="816"/>
            </a:xfrm>
            <a:prstGeom prst="rect">
              <a:avLst/>
            </a:prstGeom>
            <a:solidFill>
              <a:srgbClr val="CC0066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40" name="Line 588"/>
            <p:cNvSpPr>
              <a:spLocks noChangeShapeType="1"/>
            </p:cNvSpPr>
            <p:nvPr/>
          </p:nvSpPr>
          <p:spPr bwMode="auto">
            <a:xfrm>
              <a:off x="163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41" name="Line 589"/>
            <p:cNvSpPr>
              <a:spLocks noChangeShapeType="1"/>
            </p:cNvSpPr>
            <p:nvPr/>
          </p:nvSpPr>
          <p:spPr bwMode="auto">
            <a:xfrm>
              <a:off x="168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42" name="Line 590"/>
            <p:cNvSpPr>
              <a:spLocks noChangeShapeType="1"/>
            </p:cNvSpPr>
            <p:nvPr/>
          </p:nvSpPr>
          <p:spPr bwMode="auto">
            <a:xfrm>
              <a:off x="172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43" name="Line 591"/>
            <p:cNvSpPr>
              <a:spLocks noChangeShapeType="1"/>
            </p:cNvSpPr>
            <p:nvPr/>
          </p:nvSpPr>
          <p:spPr bwMode="auto">
            <a:xfrm>
              <a:off x="177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44" name="Line 592"/>
            <p:cNvSpPr>
              <a:spLocks noChangeShapeType="1"/>
            </p:cNvSpPr>
            <p:nvPr/>
          </p:nvSpPr>
          <p:spPr bwMode="auto">
            <a:xfrm>
              <a:off x="182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45" name="Line 593"/>
            <p:cNvSpPr>
              <a:spLocks noChangeShapeType="1"/>
            </p:cNvSpPr>
            <p:nvPr/>
          </p:nvSpPr>
          <p:spPr bwMode="auto">
            <a:xfrm>
              <a:off x="187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46" name="Line 594"/>
            <p:cNvSpPr>
              <a:spLocks noChangeShapeType="1"/>
            </p:cNvSpPr>
            <p:nvPr/>
          </p:nvSpPr>
          <p:spPr bwMode="auto">
            <a:xfrm>
              <a:off x="192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47" name="Line 595"/>
            <p:cNvSpPr>
              <a:spLocks noChangeShapeType="1"/>
            </p:cNvSpPr>
            <p:nvPr/>
          </p:nvSpPr>
          <p:spPr bwMode="auto">
            <a:xfrm>
              <a:off x="196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48" name="Line 596"/>
            <p:cNvSpPr>
              <a:spLocks noChangeShapeType="1"/>
            </p:cNvSpPr>
            <p:nvPr/>
          </p:nvSpPr>
          <p:spPr bwMode="auto">
            <a:xfrm>
              <a:off x="201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49" name="Line 597"/>
            <p:cNvSpPr>
              <a:spLocks noChangeShapeType="1"/>
            </p:cNvSpPr>
            <p:nvPr/>
          </p:nvSpPr>
          <p:spPr bwMode="auto">
            <a:xfrm>
              <a:off x="206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50" name="Line 598"/>
            <p:cNvSpPr>
              <a:spLocks noChangeShapeType="1"/>
            </p:cNvSpPr>
            <p:nvPr/>
          </p:nvSpPr>
          <p:spPr bwMode="auto">
            <a:xfrm>
              <a:off x="2112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51" name="Line 599"/>
            <p:cNvSpPr>
              <a:spLocks noChangeShapeType="1"/>
            </p:cNvSpPr>
            <p:nvPr/>
          </p:nvSpPr>
          <p:spPr bwMode="auto">
            <a:xfrm>
              <a:off x="1584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52" name="Line 600"/>
            <p:cNvSpPr>
              <a:spLocks noChangeShapeType="1"/>
            </p:cNvSpPr>
            <p:nvPr/>
          </p:nvSpPr>
          <p:spPr bwMode="auto">
            <a:xfrm>
              <a:off x="1536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53" name="Line 601"/>
            <p:cNvSpPr>
              <a:spLocks noChangeShapeType="1"/>
            </p:cNvSpPr>
            <p:nvPr/>
          </p:nvSpPr>
          <p:spPr bwMode="auto">
            <a:xfrm>
              <a:off x="216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54" name="Line 602"/>
            <p:cNvSpPr>
              <a:spLocks noChangeShapeType="1"/>
            </p:cNvSpPr>
            <p:nvPr/>
          </p:nvSpPr>
          <p:spPr bwMode="auto">
            <a:xfrm>
              <a:off x="1488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55" name="Line 603"/>
            <p:cNvSpPr>
              <a:spLocks noChangeShapeType="1"/>
            </p:cNvSpPr>
            <p:nvPr/>
          </p:nvSpPr>
          <p:spPr bwMode="auto">
            <a:xfrm>
              <a:off x="1440" y="3216"/>
              <a:ext cx="0" cy="8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56" name="Line 604"/>
            <p:cNvSpPr>
              <a:spLocks noChangeShapeType="1"/>
            </p:cNvSpPr>
            <p:nvPr/>
          </p:nvSpPr>
          <p:spPr bwMode="auto">
            <a:xfrm flipH="1">
              <a:off x="1392" y="398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57" name="Line 605"/>
            <p:cNvSpPr>
              <a:spLocks noChangeShapeType="1"/>
            </p:cNvSpPr>
            <p:nvPr/>
          </p:nvSpPr>
          <p:spPr bwMode="auto">
            <a:xfrm flipH="1">
              <a:off x="1392" y="393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58" name="Line 606"/>
            <p:cNvSpPr>
              <a:spLocks noChangeShapeType="1"/>
            </p:cNvSpPr>
            <p:nvPr/>
          </p:nvSpPr>
          <p:spPr bwMode="auto">
            <a:xfrm flipH="1">
              <a:off x="1392" y="388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59" name="Line 607"/>
            <p:cNvSpPr>
              <a:spLocks noChangeShapeType="1"/>
            </p:cNvSpPr>
            <p:nvPr/>
          </p:nvSpPr>
          <p:spPr bwMode="auto">
            <a:xfrm flipH="1">
              <a:off x="1392" y="384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60" name="Line 608"/>
            <p:cNvSpPr>
              <a:spLocks noChangeShapeType="1"/>
            </p:cNvSpPr>
            <p:nvPr/>
          </p:nvSpPr>
          <p:spPr bwMode="auto">
            <a:xfrm flipH="1">
              <a:off x="1392" y="379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61" name="Line 609"/>
            <p:cNvSpPr>
              <a:spLocks noChangeShapeType="1"/>
            </p:cNvSpPr>
            <p:nvPr/>
          </p:nvSpPr>
          <p:spPr bwMode="auto">
            <a:xfrm flipH="1">
              <a:off x="1392" y="374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62" name="Line 610"/>
            <p:cNvSpPr>
              <a:spLocks noChangeShapeType="1"/>
            </p:cNvSpPr>
            <p:nvPr/>
          </p:nvSpPr>
          <p:spPr bwMode="auto">
            <a:xfrm flipH="1">
              <a:off x="1392" y="369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63" name="Line 611"/>
            <p:cNvSpPr>
              <a:spLocks noChangeShapeType="1"/>
            </p:cNvSpPr>
            <p:nvPr/>
          </p:nvSpPr>
          <p:spPr bwMode="auto">
            <a:xfrm flipH="1">
              <a:off x="1392" y="364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64" name="Line 612"/>
            <p:cNvSpPr>
              <a:spLocks noChangeShapeType="1"/>
            </p:cNvSpPr>
            <p:nvPr/>
          </p:nvSpPr>
          <p:spPr bwMode="auto">
            <a:xfrm flipH="1">
              <a:off x="1392" y="360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65" name="Line 613"/>
            <p:cNvSpPr>
              <a:spLocks noChangeShapeType="1"/>
            </p:cNvSpPr>
            <p:nvPr/>
          </p:nvSpPr>
          <p:spPr bwMode="auto">
            <a:xfrm flipH="1">
              <a:off x="1392" y="355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66" name="Line 614"/>
            <p:cNvSpPr>
              <a:spLocks noChangeShapeType="1"/>
            </p:cNvSpPr>
            <p:nvPr/>
          </p:nvSpPr>
          <p:spPr bwMode="auto">
            <a:xfrm flipH="1">
              <a:off x="1392" y="350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67" name="Line 615"/>
            <p:cNvSpPr>
              <a:spLocks noChangeShapeType="1"/>
            </p:cNvSpPr>
            <p:nvPr/>
          </p:nvSpPr>
          <p:spPr bwMode="auto">
            <a:xfrm flipH="1">
              <a:off x="1392" y="3456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68" name="Line 616"/>
            <p:cNvSpPr>
              <a:spLocks noChangeShapeType="1"/>
            </p:cNvSpPr>
            <p:nvPr/>
          </p:nvSpPr>
          <p:spPr bwMode="auto">
            <a:xfrm flipH="1">
              <a:off x="1392" y="3408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69" name="Line 617"/>
            <p:cNvSpPr>
              <a:spLocks noChangeShapeType="1"/>
            </p:cNvSpPr>
            <p:nvPr/>
          </p:nvSpPr>
          <p:spPr bwMode="auto">
            <a:xfrm flipH="1">
              <a:off x="1392" y="3360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70" name="Line 618"/>
            <p:cNvSpPr>
              <a:spLocks noChangeShapeType="1"/>
            </p:cNvSpPr>
            <p:nvPr/>
          </p:nvSpPr>
          <p:spPr bwMode="auto">
            <a:xfrm flipH="1">
              <a:off x="1392" y="3312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971" name="Line 619"/>
            <p:cNvSpPr>
              <a:spLocks noChangeShapeType="1"/>
            </p:cNvSpPr>
            <p:nvPr/>
          </p:nvSpPr>
          <p:spPr bwMode="auto">
            <a:xfrm flipH="1">
              <a:off x="1392" y="3264"/>
              <a:ext cx="81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6975" name="Rectangle 623"/>
          <p:cNvSpPr>
            <a:spLocks noChangeArrowheads="1"/>
          </p:cNvSpPr>
          <p:nvPr/>
        </p:nvSpPr>
        <p:spPr bwMode="auto">
          <a:xfrm>
            <a:off x="5124450" y="2901950"/>
            <a:ext cx="609600" cy="60960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6977" name="Line 625"/>
          <p:cNvSpPr>
            <a:spLocks noChangeShapeType="1"/>
          </p:cNvSpPr>
          <p:nvPr/>
        </p:nvSpPr>
        <p:spPr bwMode="auto">
          <a:xfrm>
            <a:off x="5581650" y="2901950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6987" name="Line 635"/>
          <p:cNvSpPr>
            <a:spLocks noChangeShapeType="1"/>
          </p:cNvSpPr>
          <p:nvPr/>
        </p:nvSpPr>
        <p:spPr bwMode="auto">
          <a:xfrm>
            <a:off x="5429250" y="2901950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6990" name="Line 638"/>
          <p:cNvSpPr>
            <a:spLocks noChangeShapeType="1"/>
          </p:cNvSpPr>
          <p:nvPr/>
        </p:nvSpPr>
        <p:spPr bwMode="auto">
          <a:xfrm>
            <a:off x="5276850" y="2901950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002" name="Line 650"/>
          <p:cNvSpPr>
            <a:spLocks noChangeShapeType="1"/>
          </p:cNvSpPr>
          <p:nvPr/>
        </p:nvSpPr>
        <p:spPr bwMode="auto">
          <a:xfrm flipH="1">
            <a:off x="5124450" y="3359150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004" name="Line 652"/>
          <p:cNvSpPr>
            <a:spLocks noChangeShapeType="1"/>
          </p:cNvSpPr>
          <p:nvPr/>
        </p:nvSpPr>
        <p:spPr bwMode="auto">
          <a:xfrm flipH="1">
            <a:off x="5124450" y="3206750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006" name="Line 654"/>
          <p:cNvSpPr>
            <a:spLocks noChangeShapeType="1"/>
          </p:cNvSpPr>
          <p:nvPr/>
        </p:nvSpPr>
        <p:spPr bwMode="auto">
          <a:xfrm flipH="1">
            <a:off x="5124450" y="3054350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194" name="Rectangle 842"/>
          <p:cNvSpPr>
            <a:spLocks noChangeArrowheads="1"/>
          </p:cNvSpPr>
          <p:nvPr/>
        </p:nvSpPr>
        <p:spPr bwMode="auto">
          <a:xfrm>
            <a:off x="5748338" y="2901950"/>
            <a:ext cx="609600" cy="60960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195" name="Line 843"/>
          <p:cNvSpPr>
            <a:spLocks noChangeShapeType="1"/>
          </p:cNvSpPr>
          <p:nvPr/>
        </p:nvSpPr>
        <p:spPr bwMode="auto">
          <a:xfrm>
            <a:off x="6205538" y="2901950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196" name="Line 844"/>
          <p:cNvSpPr>
            <a:spLocks noChangeShapeType="1"/>
          </p:cNvSpPr>
          <p:nvPr/>
        </p:nvSpPr>
        <p:spPr bwMode="auto">
          <a:xfrm>
            <a:off x="6053138" y="2901950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197" name="Line 845"/>
          <p:cNvSpPr>
            <a:spLocks noChangeShapeType="1"/>
          </p:cNvSpPr>
          <p:nvPr/>
        </p:nvSpPr>
        <p:spPr bwMode="auto">
          <a:xfrm>
            <a:off x="5900738" y="2901950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198" name="Line 846"/>
          <p:cNvSpPr>
            <a:spLocks noChangeShapeType="1"/>
          </p:cNvSpPr>
          <p:nvPr/>
        </p:nvSpPr>
        <p:spPr bwMode="auto">
          <a:xfrm flipH="1">
            <a:off x="5748338" y="3359150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199" name="Line 847"/>
          <p:cNvSpPr>
            <a:spLocks noChangeShapeType="1"/>
          </p:cNvSpPr>
          <p:nvPr/>
        </p:nvSpPr>
        <p:spPr bwMode="auto">
          <a:xfrm flipH="1">
            <a:off x="5748338" y="3206750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200" name="Line 848"/>
          <p:cNvSpPr>
            <a:spLocks noChangeShapeType="1"/>
          </p:cNvSpPr>
          <p:nvPr/>
        </p:nvSpPr>
        <p:spPr bwMode="auto">
          <a:xfrm flipH="1">
            <a:off x="5748338" y="3054350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217" name="Rectangle 865"/>
          <p:cNvSpPr>
            <a:spLocks noChangeArrowheads="1"/>
          </p:cNvSpPr>
          <p:nvPr/>
        </p:nvSpPr>
        <p:spPr bwMode="auto">
          <a:xfrm>
            <a:off x="6372225" y="2901950"/>
            <a:ext cx="609600" cy="60960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218" name="Line 866"/>
          <p:cNvSpPr>
            <a:spLocks noChangeShapeType="1"/>
          </p:cNvSpPr>
          <p:nvPr/>
        </p:nvSpPr>
        <p:spPr bwMode="auto">
          <a:xfrm>
            <a:off x="6829425" y="2901950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219" name="Line 867"/>
          <p:cNvSpPr>
            <a:spLocks noChangeShapeType="1"/>
          </p:cNvSpPr>
          <p:nvPr/>
        </p:nvSpPr>
        <p:spPr bwMode="auto">
          <a:xfrm>
            <a:off x="6677025" y="2901950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220" name="Line 868"/>
          <p:cNvSpPr>
            <a:spLocks noChangeShapeType="1"/>
          </p:cNvSpPr>
          <p:nvPr/>
        </p:nvSpPr>
        <p:spPr bwMode="auto">
          <a:xfrm>
            <a:off x="6524625" y="2901950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221" name="Line 869"/>
          <p:cNvSpPr>
            <a:spLocks noChangeShapeType="1"/>
          </p:cNvSpPr>
          <p:nvPr/>
        </p:nvSpPr>
        <p:spPr bwMode="auto">
          <a:xfrm flipH="1">
            <a:off x="6372225" y="3359150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222" name="Line 870"/>
          <p:cNvSpPr>
            <a:spLocks noChangeShapeType="1"/>
          </p:cNvSpPr>
          <p:nvPr/>
        </p:nvSpPr>
        <p:spPr bwMode="auto">
          <a:xfrm flipH="1">
            <a:off x="6372225" y="3206750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223" name="Line 871"/>
          <p:cNvSpPr>
            <a:spLocks noChangeShapeType="1"/>
          </p:cNvSpPr>
          <p:nvPr/>
        </p:nvSpPr>
        <p:spPr bwMode="auto">
          <a:xfrm flipH="1">
            <a:off x="6372225" y="3054350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240" name="Rectangle 888"/>
          <p:cNvSpPr>
            <a:spLocks noChangeArrowheads="1"/>
          </p:cNvSpPr>
          <p:nvPr/>
        </p:nvSpPr>
        <p:spPr bwMode="auto">
          <a:xfrm>
            <a:off x="6996113" y="2901950"/>
            <a:ext cx="609600" cy="60960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241" name="Line 889"/>
          <p:cNvSpPr>
            <a:spLocks noChangeShapeType="1"/>
          </p:cNvSpPr>
          <p:nvPr/>
        </p:nvSpPr>
        <p:spPr bwMode="auto">
          <a:xfrm>
            <a:off x="7453313" y="2901950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242" name="Line 890"/>
          <p:cNvSpPr>
            <a:spLocks noChangeShapeType="1"/>
          </p:cNvSpPr>
          <p:nvPr/>
        </p:nvSpPr>
        <p:spPr bwMode="auto">
          <a:xfrm>
            <a:off x="7300913" y="2901950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243" name="Line 891"/>
          <p:cNvSpPr>
            <a:spLocks noChangeShapeType="1"/>
          </p:cNvSpPr>
          <p:nvPr/>
        </p:nvSpPr>
        <p:spPr bwMode="auto">
          <a:xfrm>
            <a:off x="7148513" y="2901950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244" name="Line 892"/>
          <p:cNvSpPr>
            <a:spLocks noChangeShapeType="1"/>
          </p:cNvSpPr>
          <p:nvPr/>
        </p:nvSpPr>
        <p:spPr bwMode="auto">
          <a:xfrm flipH="1">
            <a:off x="6996113" y="3359150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245" name="Line 893"/>
          <p:cNvSpPr>
            <a:spLocks noChangeShapeType="1"/>
          </p:cNvSpPr>
          <p:nvPr/>
        </p:nvSpPr>
        <p:spPr bwMode="auto">
          <a:xfrm flipH="1">
            <a:off x="6996113" y="3206750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246" name="Line 894"/>
          <p:cNvSpPr>
            <a:spLocks noChangeShapeType="1"/>
          </p:cNvSpPr>
          <p:nvPr/>
        </p:nvSpPr>
        <p:spPr bwMode="auto">
          <a:xfrm flipH="1">
            <a:off x="6996113" y="3054350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263" name="Rectangle 911"/>
          <p:cNvSpPr>
            <a:spLocks noChangeArrowheads="1"/>
          </p:cNvSpPr>
          <p:nvPr/>
        </p:nvSpPr>
        <p:spPr bwMode="auto">
          <a:xfrm>
            <a:off x="7620000" y="2901950"/>
            <a:ext cx="609600" cy="60960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264" name="Line 912"/>
          <p:cNvSpPr>
            <a:spLocks noChangeShapeType="1"/>
          </p:cNvSpPr>
          <p:nvPr/>
        </p:nvSpPr>
        <p:spPr bwMode="auto">
          <a:xfrm>
            <a:off x="8077200" y="2901950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265" name="Line 913"/>
          <p:cNvSpPr>
            <a:spLocks noChangeShapeType="1"/>
          </p:cNvSpPr>
          <p:nvPr/>
        </p:nvSpPr>
        <p:spPr bwMode="auto">
          <a:xfrm>
            <a:off x="7924800" y="2901950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266" name="Line 914"/>
          <p:cNvSpPr>
            <a:spLocks noChangeShapeType="1"/>
          </p:cNvSpPr>
          <p:nvPr/>
        </p:nvSpPr>
        <p:spPr bwMode="auto">
          <a:xfrm>
            <a:off x="7772400" y="2901950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267" name="Line 915"/>
          <p:cNvSpPr>
            <a:spLocks noChangeShapeType="1"/>
          </p:cNvSpPr>
          <p:nvPr/>
        </p:nvSpPr>
        <p:spPr bwMode="auto">
          <a:xfrm flipH="1">
            <a:off x="7620000" y="3359150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268" name="Line 916"/>
          <p:cNvSpPr>
            <a:spLocks noChangeShapeType="1"/>
          </p:cNvSpPr>
          <p:nvPr/>
        </p:nvSpPr>
        <p:spPr bwMode="auto">
          <a:xfrm flipH="1">
            <a:off x="7620000" y="3206750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269" name="Line 917"/>
          <p:cNvSpPr>
            <a:spLocks noChangeShapeType="1"/>
          </p:cNvSpPr>
          <p:nvPr/>
        </p:nvSpPr>
        <p:spPr bwMode="auto">
          <a:xfrm flipH="1">
            <a:off x="7620000" y="3054350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355" name="Rectangle 1003"/>
          <p:cNvSpPr>
            <a:spLocks noChangeArrowheads="1"/>
          </p:cNvSpPr>
          <p:nvPr/>
        </p:nvSpPr>
        <p:spPr bwMode="auto">
          <a:xfrm>
            <a:off x="5124450" y="3525838"/>
            <a:ext cx="609600" cy="60960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356" name="Line 1004"/>
          <p:cNvSpPr>
            <a:spLocks noChangeShapeType="1"/>
          </p:cNvSpPr>
          <p:nvPr/>
        </p:nvSpPr>
        <p:spPr bwMode="auto">
          <a:xfrm>
            <a:off x="5581650" y="3525838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357" name="Line 1005"/>
          <p:cNvSpPr>
            <a:spLocks noChangeShapeType="1"/>
          </p:cNvSpPr>
          <p:nvPr/>
        </p:nvSpPr>
        <p:spPr bwMode="auto">
          <a:xfrm>
            <a:off x="5429250" y="3525838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358" name="Line 1006"/>
          <p:cNvSpPr>
            <a:spLocks noChangeShapeType="1"/>
          </p:cNvSpPr>
          <p:nvPr/>
        </p:nvSpPr>
        <p:spPr bwMode="auto">
          <a:xfrm>
            <a:off x="5276850" y="3525838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359" name="Line 1007"/>
          <p:cNvSpPr>
            <a:spLocks noChangeShapeType="1"/>
          </p:cNvSpPr>
          <p:nvPr/>
        </p:nvSpPr>
        <p:spPr bwMode="auto">
          <a:xfrm flipH="1">
            <a:off x="5124450" y="3983038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360" name="Line 1008"/>
          <p:cNvSpPr>
            <a:spLocks noChangeShapeType="1"/>
          </p:cNvSpPr>
          <p:nvPr/>
        </p:nvSpPr>
        <p:spPr bwMode="auto">
          <a:xfrm flipH="1">
            <a:off x="5124450" y="3830638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361" name="Line 1009"/>
          <p:cNvSpPr>
            <a:spLocks noChangeShapeType="1"/>
          </p:cNvSpPr>
          <p:nvPr/>
        </p:nvSpPr>
        <p:spPr bwMode="auto">
          <a:xfrm flipH="1">
            <a:off x="5124450" y="3678238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570" name="Rectangle 1026"/>
          <p:cNvSpPr>
            <a:spLocks noChangeArrowheads="1"/>
          </p:cNvSpPr>
          <p:nvPr/>
        </p:nvSpPr>
        <p:spPr bwMode="auto">
          <a:xfrm>
            <a:off x="5748338" y="3525838"/>
            <a:ext cx="609600" cy="60960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571" name="Line 1027"/>
          <p:cNvSpPr>
            <a:spLocks noChangeShapeType="1"/>
          </p:cNvSpPr>
          <p:nvPr/>
        </p:nvSpPr>
        <p:spPr bwMode="auto">
          <a:xfrm>
            <a:off x="6205538" y="3525838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572" name="Line 1028"/>
          <p:cNvSpPr>
            <a:spLocks noChangeShapeType="1"/>
          </p:cNvSpPr>
          <p:nvPr/>
        </p:nvSpPr>
        <p:spPr bwMode="auto">
          <a:xfrm>
            <a:off x="6053138" y="3525838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573" name="Line 1029"/>
          <p:cNvSpPr>
            <a:spLocks noChangeShapeType="1"/>
          </p:cNvSpPr>
          <p:nvPr/>
        </p:nvSpPr>
        <p:spPr bwMode="auto">
          <a:xfrm>
            <a:off x="5900738" y="3525838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574" name="Line 1030"/>
          <p:cNvSpPr>
            <a:spLocks noChangeShapeType="1"/>
          </p:cNvSpPr>
          <p:nvPr/>
        </p:nvSpPr>
        <p:spPr bwMode="auto">
          <a:xfrm flipH="1">
            <a:off x="5748338" y="3983038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575" name="Line 1031"/>
          <p:cNvSpPr>
            <a:spLocks noChangeShapeType="1"/>
          </p:cNvSpPr>
          <p:nvPr/>
        </p:nvSpPr>
        <p:spPr bwMode="auto">
          <a:xfrm flipH="1">
            <a:off x="5748338" y="3830638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576" name="Line 1032"/>
          <p:cNvSpPr>
            <a:spLocks noChangeShapeType="1"/>
          </p:cNvSpPr>
          <p:nvPr/>
        </p:nvSpPr>
        <p:spPr bwMode="auto">
          <a:xfrm flipH="1">
            <a:off x="5748338" y="3678238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593" name="Rectangle 1049"/>
          <p:cNvSpPr>
            <a:spLocks noChangeArrowheads="1"/>
          </p:cNvSpPr>
          <p:nvPr/>
        </p:nvSpPr>
        <p:spPr bwMode="auto">
          <a:xfrm>
            <a:off x="6372225" y="3525838"/>
            <a:ext cx="609600" cy="60960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594" name="Line 1050"/>
          <p:cNvSpPr>
            <a:spLocks noChangeShapeType="1"/>
          </p:cNvSpPr>
          <p:nvPr/>
        </p:nvSpPr>
        <p:spPr bwMode="auto">
          <a:xfrm>
            <a:off x="6829425" y="3525838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595" name="Line 1051"/>
          <p:cNvSpPr>
            <a:spLocks noChangeShapeType="1"/>
          </p:cNvSpPr>
          <p:nvPr/>
        </p:nvSpPr>
        <p:spPr bwMode="auto">
          <a:xfrm>
            <a:off x="6677025" y="3525838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596" name="Line 1052"/>
          <p:cNvSpPr>
            <a:spLocks noChangeShapeType="1"/>
          </p:cNvSpPr>
          <p:nvPr/>
        </p:nvSpPr>
        <p:spPr bwMode="auto">
          <a:xfrm>
            <a:off x="6524625" y="3525838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597" name="Line 1053"/>
          <p:cNvSpPr>
            <a:spLocks noChangeShapeType="1"/>
          </p:cNvSpPr>
          <p:nvPr/>
        </p:nvSpPr>
        <p:spPr bwMode="auto">
          <a:xfrm flipH="1">
            <a:off x="6372225" y="3983038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598" name="Line 1054"/>
          <p:cNvSpPr>
            <a:spLocks noChangeShapeType="1"/>
          </p:cNvSpPr>
          <p:nvPr/>
        </p:nvSpPr>
        <p:spPr bwMode="auto">
          <a:xfrm flipH="1">
            <a:off x="6372225" y="3830638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599" name="Line 1055"/>
          <p:cNvSpPr>
            <a:spLocks noChangeShapeType="1"/>
          </p:cNvSpPr>
          <p:nvPr/>
        </p:nvSpPr>
        <p:spPr bwMode="auto">
          <a:xfrm flipH="1">
            <a:off x="6372225" y="3678238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616" name="Rectangle 1072"/>
          <p:cNvSpPr>
            <a:spLocks noChangeArrowheads="1"/>
          </p:cNvSpPr>
          <p:nvPr/>
        </p:nvSpPr>
        <p:spPr bwMode="auto">
          <a:xfrm>
            <a:off x="6996113" y="3525838"/>
            <a:ext cx="609600" cy="60960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617" name="Line 1073"/>
          <p:cNvSpPr>
            <a:spLocks noChangeShapeType="1"/>
          </p:cNvSpPr>
          <p:nvPr/>
        </p:nvSpPr>
        <p:spPr bwMode="auto">
          <a:xfrm>
            <a:off x="7453313" y="3525838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618" name="Line 1074"/>
          <p:cNvSpPr>
            <a:spLocks noChangeShapeType="1"/>
          </p:cNvSpPr>
          <p:nvPr/>
        </p:nvSpPr>
        <p:spPr bwMode="auto">
          <a:xfrm>
            <a:off x="7300913" y="3525838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619" name="Line 1075"/>
          <p:cNvSpPr>
            <a:spLocks noChangeShapeType="1"/>
          </p:cNvSpPr>
          <p:nvPr/>
        </p:nvSpPr>
        <p:spPr bwMode="auto">
          <a:xfrm>
            <a:off x="7148513" y="3525838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620" name="Line 1076"/>
          <p:cNvSpPr>
            <a:spLocks noChangeShapeType="1"/>
          </p:cNvSpPr>
          <p:nvPr/>
        </p:nvSpPr>
        <p:spPr bwMode="auto">
          <a:xfrm flipH="1">
            <a:off x="6996113" y="3983038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621" name="Line 1077"/>
          <p:cNvSpPr>
            <a:spLocks noChangeShapeType="1"/>
          </p:cNvSpPr>
          <p:nvPr/>
        </p:nvSpPr>
        <p:spPr bwMode="auto">
          <a:xfrm flipH="1">
            <a:off x="6996113" y="3830638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622" name="Line 1078"/>
          <p:cNvSpPr>
            <a:spLocks noChangeShapeType="1"/>
          </p:cNvSpPr>
          <p:nvPr/>
        </p:nvSpPr>
        <p:spPr bwMode="auto">
          <a:xfrm flipH="1">
            <a:off x="6996113" y="3678238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639" name="Rectangle 1095"/>
          <p:cNvSpPr>
            <a:spLocks noChangeArrowheads="1"/>
          </p:cNvSpPr>
          <p:nvPr/>
        </p:nvSpPr>
        <p:spPr bwMode="auto">
          <a:xfrm>
            <a:off x="7620000" y="3525838"/>
            <a:ext cx="609600" cy="60960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640" name="Line 1096"/>
          <p:cNvSpPr>
            <a:spLocks noChangeShapeType="1"/>
          </p:cNvSpPr>
          <p:nvPr/>
        </p:nvSpPr>
        <p:spPr bwMode="auto">
          <a:xfrm>
            <a:off x="8077200" y="3525838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641" name="Line 1097"/>
          <p:cNvSpPr>
            <a:spLocks noChangeShapeType="1"/>
          </p:cNvSpPr>
          <p:nvPr/>
        </p:nvSpPr>
        <p:spPr bwMode="auto">
          <a:xfrm>
            <a:off x="7924800" y="3525838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642" name="Line 1098"/>
          <p:cNvSpPr>
            <a:spLocks noChangeShapeType="1"/>
          </p:cNvSpPr>
          <p:nvPr/>
        </p:nvSpPr>
        <p:spPr bwMode="auto">
          <a:xfrm>
            <a:off x="7772400" y="3525838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643" name="Line 1099"/>
          <p:cNvSpPr>
            <a:spLocks noChangeShapeType="1"/>
          </p:cNvSpPr>
          <p:nvPr/>
        </p:nvSpPr>
        <p:spPr bwMode="auto">
          <a:xfrm flipH="1">
            <a:off x="7620000" y="3983038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644" name="Line 1100"/>
          <p:cNvSpPr>
            <a:spLocks noChangeShapeType="1"/>
          </p:cNvSpPr>
          <p:nvPr/>
        </p:nvSpPr>
        <p:spPr bwMode="auto">
          <a:xfrm flipH="1">
            <a:off x="7620000" y="3830638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645" name="Line 1101"/>
          <p:cNvSpPr>
            <a:spLocks noChangeShapeType="1"/>
          </p:cNvSpPr>
          <p:nvPr/>
        </p:nvSpPr>
        <p:spPr bwMode="auto">
          <a:xfrm flipH="1">
            <a:off x="7620000" y="3678238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08" name="Rectangle 1164"/>
          <p:cNvSpPr>
            <a:spLocks noChangeArrowheads="1"/>
          </p:cNvSpPr>
          <p:nvPr/>
        </p:nvSpPr>
        <p:spPr bwMode="auto">
          <a:xfrm>
            <a:off x="5124450" y="4149725"/>
            <a:ext cx="609600" cy="60960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09" name="Line 1165"/>
          <p:cNvSpPr>
            <a:spLocks noChangeShapeType="1"/>
          </p:cNvSpPr>
          <p:nvPr/>
        </p:nvSpPr>
        <p:spPr bwMode="auto">
          <a:xfrm>
            <a:off x="5581650" y="4149725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10" name="Line 1166"/>
          <p:cNvSpPr>
            <a:spLocks noChangeShapeType="1"/>
          </p:cNvSpPr>
          <p:nvPr/>
        </p:nvSpPr>
        <p:spPr bwMode="auto">
          <a:xfrm>
            <a:off x="5429250" y="4149725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11" name="Line 1167"/>
          <p:cNvSpPr>
            <a:spLocks noChangeShapeType="1"/>
          </p:cNvSpPr>
          <p:nvPr/>
        </p:nvSpPr>
        <p:spPr bwMode="auto">
          <a:xfrm>
            <a:off x="5276850" y="4149725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12" name="Line 1168"/>
          <p:cNvSpPr>
            <a:spLocks noChangeShapeType="1"/>
          </p:cNvSpPr>
          <p:nvPr/>
        </p:nvSpPr>
        <p:spPr bwMode="auto">
          <a:xfrm flipH="1">
            <a:off x="5124450" y="4606925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13" name="Line 1169"/>
          <p:cNvSpPr>
            <a:spLocks noChangeShapeType="1"/>
          </p:cNvSpPr>
          <p:nvPr/>
        </p:nvSpPr>
        <p:spPr bwMode="auto">
          <a:xfrm flipH="1">
            <a:off x="5124450" y="4454525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14" name="Line 1170"/>
          <p:cNvSpPr>
            <a:spLocks noChangeShapeType="1"/>
          </p:cNvSpPr>
          <p:nvPr/>
        </p:nvSpPr>
        <p:spPr bwMode="auto">
          <a:xfrm flipH="1">
            <a:off x="5124450" y="4302125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31" name="Rectangle 1187"/>
          <p:cNvSpPr>
            <a:spLocks noChangeArrowheads="1"/>
          </p:cNvSpPr>
          <p:nvPr/>
        </p:nvSpPr>
        <p:spPr bwMode="auto">
          <a:xfrm>
            <a:off x="5748338" y="4149725"/>
            <a:ext cx="609600" cy="60960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32" name="Line 1188"/>
          <p:cNvSpPr>
            <a:spLocks noChangeShapeType="1"/>
          </p:cNvSpPr>
          <p:nvPr/>
        </p:nvSpPr>
        <p:spPr bwMode="auto">
          <a:xfrm>
            <a:off x="6205538" y="4149725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33" name="Line 1189"/>
          <p:cNvSpPr>
            <a:spLocks noChangeShapeType="1"/>
          </p:cNvSpPr>
          <p:nvPr/>
        </p:nvSpPr>
        <p:spPr bwMode="auto">
          <a:xfrm>
            <a:off x="6053138" y="4149725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34" name="Line 1190"/>
          <p:cNvSpPr>
            <a:spLocks noChangeShapeType="1"/>
          </p:cNvSpPr>
          <p:nvPr/>
        </p:nvSpPr>
        <p:spPr bwMode="auto">
          <a:xfrm>
            <a:off x="5900738" y="4149725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35" name="Line 1191"/>
          <p:cNvSpPr>
            <a:spLocks noChangeShapeType="1"/>
          </p:cNvSpPr>
          <p:nvPr/>
        </p:nvSpPr>
        <p:spPr bwMode="auto">
          <a:xfrm flipH="1">
            <a:off x="5748338" y="4606925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36" name="Line 1192"/>
          <p:cNvSpPr>
            <a:spLocks noChangeShapeType="1"/>
          </p:cNvSpPr>
          <p:nvPr/>
        </p:nvSpPr>
        <p:spPr bwMode="auto">
          <a:xfrm flipH="1">
            <a:off x="5748338" y="4454525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37" name="Line 1193"/>
          <p:cNvSpPr>
            <a:spLocks noChangeShapeType="1"/>
          </p:cNvSpPr>
          <p:nvPr/>
        </p:nvSpPr>
        <p:spPr bwMode="auto">
          <a:xfrm flipH="1">
            <a:off x="5748338" y="4302125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54" name="Rectangle 1210"/>
          <p:cNvSpPr>
            <a:spLocks noChangeArrowheads="1"/>
          </p:cNvSpPr>
          <p:nvPr/>
        </p:nvSpPr>
        <p:spPr bwMode="auto">
          <a:xfrm>
            <a:off x="6372225" y="4149725"/>
            <a:ext cx="609600" cy="60960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55" name="Line 1211"/>
          <p:cNvSpPr>
            <a:spLocks noChangeShapeType="1"/>
          </p:cNvSpPr>
          <p:nvPr/>
        </p:nvSpPr>
        <p:spPr bwMode="auto">
          <a:xfrm>
            <a:off x="6829425" y="4149725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56" name="Line 1212"/>
          <p:cNvSpPr>
            <a:spLocks noChangeShapeType="1"/>
          </p:cNvSpPr>
          <p:nvPr/>
        </p:nvSpPr>
        <p:spPr bwMode="auto">
          <a:xfrm>
            <a:off x="6677025" y="4149725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57" name="Line 1213"/>
          <p:cNvSpPr>
            <a:spLocks noChangeShapeType="1"/>
          </p:cNvSpPr>
          <p:nvPr/>
        </p:nvSpPr>
        <p:spPr bwMode="auto">
          <a:xfrm>
            <a:off x="6524625" y="4149725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58" name="Line 1214"/>
          <p:cNvSpPr>
            <a:spLocks noChangeShapeType="1"/>
          </p:cNvSpPr>
          <p:nvPr/>
        </p:nvSpPr>
        <p:spPr bwMode="auto">
          <a:xfrm flipH="1">
            <a:off x="6372225" y="4606925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59" name="Line 1215"/>
          <p:cNvSpPr>
            <a:spLocks noChangeShapeType="1"/>
          </p:cNvSpPr>
          <p:nvPr/>
        </p:nvSpPr>
        <p:spPr bwMode="auto">
          <a:xfrm flipH="1">
            <a:off x="6372225" y="4454525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60" name="Line 1216"/>
          <p:cNvSpPr>
            <a:spLocks noChangeShapeType="1"/>
          </p:cNvSpPr>
          <p:nvPr/>
        </p:nvSpPr>
        <p:spPr bwMode="auto">
          <a:xfrm flipH="1">
            <a:off x="6372225" y="4302125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77" name="Rectangle 1233"/>
          <p:cNvSpPr>
            <a:spLocks noChangeArrowheads="1"/>
          </p:cNvSpPr>
          <p:nvPr/>
        </p:nvSpPr>
        <p:spPr bwMode="auto">
          <a:xfrm>
            <a:off x="6996113" y="4149725"/>
            <a:ext cx="609600" cy="60960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78" name="Line 1234"/>
          <p:cNvSpPr>
            <a:spLocks noChangeShapeType="1"/>
          </p:cNvSpPr>
          <p:nvPr/>
        </p:nvSpPr>
        <p:spPr bwMode="auto">
          <a:xfrm>
            <a:off x="7453313" y="4149725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79" name="Line 1235"/>
          <p:cNvSpPr>
            <a:spLocks noChangeShapeType="1"/>
          </p:cNvSpPr>
          <p:nvPr/>
        </p:nvSpPr>
        <p:spPr bwMode="auto">
          <a:xfrm>
            <a:off x="7300913" y="4149725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80" name="Line 1236"/>
          <p:cNvSpPr>
            <a:spLocks noChangeShapeType="1"/>
          </p:cNvSpPr>
          <p:nvPr/>
        </p:nvSpPr>
        <p:spPr bwMode="auto">
          <a:xfrm>
            <a:off x="7148513" y="4149725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81" name="Line 1237"/>
          <p:cNvSpPr>
            <a:spLocks noChangeShapeType="1"/>
          </p:cNvSpPr>
          <p:nvPr/>
        </p:nvSpPr>
        <p:spPr bwMode="auto">
          <a:xfrm flipH="1">
            <a:off x="6996113" y="4606925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82" name="Line 1238"/>
          <p:cNvSpPr>
            <a:spLocks noChangeShapeType="1"/>
          </p:cNvSpPr>
          <p:nvPr/>
        </p:nvSpPr>
        <p:spPr bwMode="auto">
          <a:xfrm flipH="1">
            <a:off x="6996113" y="4454525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783" name="Line 1239"/>
          <p:cNvSpPr>
            <a:spLocks noChangeShapeType="1"/>
          </p:cNvSpPr>
          <p:nvPr/>
        </p:nvSpPr>
        <p:spPr bwMode="auto">
          <a:xfrm flipH="1">
            <a:off x="6996113" y="4302125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800" name="Rectangle 1256"/>
          <p:cNvSpPr>
            <a:spLocks noChangeArrowheads="1"/>
          </p:cNvSpPr>
          <p:nvPr/>
        </p:nvSpPr>
        <p:spPr bwMode="auto">
          <a:xfrm>
            <a:off x="7620000" y="4149725"/>
            <a:ext cx="609600" cy="60960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801" name="Line 1257"/>
          <p:cNvSpPr>
            <a:spLocks noChangeShapeType="1"/>
          </p:cNvSpPr>
          <p:nvPr/>
        </p:nvSpPr>
        <p:spPr bwMode="auto">
          <a:xfrm>
            <a:off x="8077200" y="4149725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802" name="Line 1258"/>
          <p:cNvSpPr>
            <a:spLocks noChangeShapeType="1"/>
          </p:cNvSpPr>
          <p:nvPr/>
        </p:nvSpPr>
        <p:spPr bwMode="auto">
          <a:xfrm>
            <a:off x="7924800" y="4149725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803" name="Line 1259"/>
          <p:cNvSpPr>
            <a:spLocks noChangeShapeType="1"/>
          </p:cNvSpPr>
          <p:nvPr/>
        </p:nvSpPr>
        <p:spPr bwMode="auto">
          <a:xfrm>
            <a:off x="7772400" y="4149725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804" name="Line 1260"/>
          <p:cNvSpPr>
            <a:spLocks noChangeShapeType="1"/>
          </p:cNvSpPr>
          <p:nvPr/>
        </p:nvSpPr>
        <p:spPr bwMode="auto">
          <a:xfrm flipH="1">
            <a:off x="7620000" y="4606925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805" name="Line 1261"/>
          <p:cNvSpPr>
            <a:spLocks noChangeShapeType="1"/>
          </p:cNvSpPr>
          <p:nvPr/>
        </p:nvSpPr>
        <p:spPr bwMode="auto">
          <a:xfrm flipH="1">
            <a:off x="7620000" y="4454525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806" name="Line 1262"/>
          <p:cNvSpPr>
            <a:spLocks noChangeShapeType="1"/>
          </p:cNvSpPr>
          <p:nvPr/>
        </p:nvSpPr>
        <p:spPr bwMode="auto">
          <a:xfrm flipH="1">
            <a:off x="7620000" y="4302125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869" name="Rectangle 1325"/>
          <p:cNvSpPr>
            <a:spLocks noChangeArrowheads="1"/>
          </p:cNvSpPr>
          <p:nvPr/>
        </p:nvSpPr>
        <p:spPr bwMode="auto">
          <a:xfrm>
            <a:off x="5124450" y="4773613"/>
            <a:ext cx="609600" cy="60960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870" name="Line 1326"/>
          <p:cNvSpPr>
            <a:spLocks noChangeShapeType="1"/>
          </p:cNvSpPr>
          <p:nvPr/>
        </p:nvSpPr>
        <p:spPr bwMode="auto">
          <a:xfrm>
            <a:off x="5581650" y="4773613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871" name="Line 1327"/>
          <p:cNvSpPr>
            <a:spLocks noChangeShapeType="1"/>
          </p:cNvSpPr>
          <p:nvPr/>
        </p:nvSpPr>
        <p:spPr bwMode="auto">
          <a:xfrm>
            <a:off x="5429250" y="4773613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872" name="Line 1328"/>
          <p:cNvSpPr>
            <a:spLocks noChangeShapeType="1"/>
          </p:cNvSpPr>
          <p:nvPr/>
        </p:nvSpPr>
        <p:spPr bwMode="auto">
          <a:xfrm>
            <a:off x="5276850" y="4773613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873" name="Line 1329"/>
          <p:cNvSpPr>
            <a:spLocks noChangeShapeType="1"/>
          </p:cNvSpPr>
          <p:nvPr/>
        </p:nvSpPr>
        <p:spPr bwMode="auto">
          <a:xfrm flipH="1">
            <a:off x="5124450" y="5230813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874" name="Line 1330"/>
          <p:cNvSpPr>
            <a:spLocks noChangeShapeType="1"/>
          </p:cNvSpPr>
          <p:nvPr/>
        </p:nvSpPr>
        <p:spPr bwMode="auto">
          <a:xfrm flipH="1">
            <a:off x="5124450" y="5078413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875" name="Line 1331"/>
          <p:cNvSpPr>
            <a:spLocks noChangeShapeType="1"/>
          </p:cNvSpPr>
          <p:nvPr/>
        </p:nvSpPr>
        <p:spPr bwMode="auto">
          <a:xfrm flipH="1">
            <a:off x="5124450" y="4926013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892" name="Rectangle 1348"/>
          <p:cNvSpPr>
            <a:spLocks noChangeArrowheads="1"/>
          </p:cNvSpPr>
          <p:nvPr/>
        </p:nvSpPr>
        <p:spPr bwMode="auto">
          <a:xfrm>
            <a:off x="5748338" y="4773613"/>
            <a:ext cx="609600" cy="60960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893" name="Line 1349"/>
          <p:cNvSpPr>
            <a:spLocks noChangeShapeType="1"/>
          </p:cNvSpPr>
          <p:nvPr/>
        </p:nvSpPr>
        <p:spPr bwMode="auto">
          <a:xfrm>
            <a:off x="6205538" y="4773613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894" name="Line 1350"/>
          <p:cNvSpPr>
            <a:spLocks noChangeShapeType="1"/>
          </p:cNvSpPr>
          <p:nvPr/>
        </p:nvSpPr>
        <p:spPr bwMode="auto">
          <a:xfrm>
            <a:off x="6053138" y="4773613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895" name="Line 1351"/>
          <p:cNvSpPr>
            <a:spLocks noChangeShapeType="1"/>
          </p:cNvSpPr>
          <p:nvPr/>
        </p:nvSpPr>
        <p:spPr bwMode="auto">
          <a:xfrm>
            <a:off x="5900738" y="4773613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896" name="Line 1352"/>
          <p:cNvSpPr>
            <a:spLocks noChangeShapeType="1"/>
          </p:cNvSpPr>
          <p:nvPr/>
        </p:nvSpPr>
        <p:spPr bwMode="auto">
          <a:xfrm flipH="1">
            <a:off x="5748338" y="5230813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897" name="Line 1353"/>
          <p:cNvSpPr>
            <a:spLocks noChangeShapeType="1"/>
          </p:cNvSpPr>
          <p:nvPr/>
        </p:nvSpPr>
        <p:spPr bwMode="auto">
          <a:xfrm flipH="1">
            <a:off x="5748338" y="5078413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898" name="Line 1354"/>
          <p:cNvSpPr>
            <a:spLocks noChangeShapeType="1"/>
          </p:cNvSpPr>
          <p:nvPr/>
        </p:nvSpPr>
        <p:spPr bwMode="auto">
          <a:xfrm flipH="1">
            <a:off x="5748338" y="4926013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915" name="Rectangle 1371"/>
          <p:cNvSpPr>
            <a:spLocks noChangeArrowheads="1"/>
          </p:cNvSpPr>
          <p:nvPr/>
        </p:nvSpPr>
        <p:spPr bwMode="auto">
          <a:xfrm>
            <a:off x="6372225" y="4773613"/>
            <a:ext cx="609600" cy="60960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916" name="Line 1372"/>
          <p:cNvSpPr>
            <a:spLocks noChangeShapeType="1"/>
          </p:cNvSpPr>
          <p:nvPr/>
        </p:nvSpPr>
        <p:spPr bwMode="auto">
          <a:xfrm>
            <a:off x="6829425" y="4773613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917" name="Line 1373"/>
          <p:cNvSpPr>
            <a:spLocks noChangeShapeType="1"/>
          </p:cNvSpPr>
          <p:nvPr/>
        </p:nvSpPr>
        <p:spPr bwMode="auto">
          <a:xfrm>
            <a:off x="6677025" y="4773613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918" name="Line 1374"/>
          <p:cNvSpPr>
            <a:spLocks noChangeShapeType="1"/>
          </p:cNvSpPr>
          <p:nvPr/>
        </p:nvSpPr>
        <p:spPr bwMode="auto">
          <a:xfrm>
            <a:off x="6524625" y="4773613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919" name="Line 1375"/>
          <p:cNvSpPr>
            <a:spLocks noChangeShapeType="1"/>
          </p:cNvSpPr>
          <p:nvPr/>
        </p:nvSpPr>
        <p:spPr bwMode="auto">
          <a:xfrm flipH="1">
            <a:off x="6372225" y="5230813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920" name="Line 1376"/>
          <p:cNvSpPr>
            <a:spLocks noChangeShapeType="1"/>
          </p:cNvSpPr>
          <p:nvPr/>
        </p:nvSpPr>
        <p:spPr bwMode="auto">
          <a:xfrm flipH="1">
            <a:off x="6372225" y="5078413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921" name="Line 1377"/>
          <p:cNvSpPr>
            <a:spLocks noChangeShapeType="1"/>
          </p:cNvSpPr>
          <p:nvPr/>
        </p:nvSpPr>
        <p:spPr bwMode="auto">
          <a:xfrm flipH="1">
            <a:off x="6372225" y="4926013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938" name="Rectangle 1394"/>
          <p:cNvSpPr>
            <a:spLocks noChangeArrowheads="1"/>
          </p:cNvSpPr>
          <p:nvPr/>
        </p:nvSpPr>
        <p:spPr bwMode="auto">
          <a:xfrm>
            <a:off x="6996113" y="4773613"/>
            <a:ext cx="609600" cy="60960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939" name="Line 1395"/>
          <p:cNvSpPr>
            <a:spLocks noChangeShapeType="1"/>
          </p:cNvSpPr>
          <p:nvPr/>
        </p:nvSpPr>
        <p:spPr bwMode="auto">
          <a:xfrm>
            <a:off x="7453313" y="4773613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940" name="Line 1396"/>
          <p:cNvSpPr>
            <a:spLocks noChangeShapeType="1"/>
          </p:cNvSpPr>
          <p:nvPr/>
        </p:nvSpPr>
        <p:spPr bwMode="auto">
          <a:xfrm>
            <a:off x="7300913" y="4773613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941" name="Line 1397"/>
          <p:cNvSpPr>
            <a:spLocks noChangeShapeType="1"/>
          </p:cNvSpPr>
          <p:nvPr/>
        </p:nvSpPr>
        <p:spPr bwMode="auto">
          <a:xfrm>
            <a:off x="7148513" y="4773613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942" name="Line 1398"/>
          <p:cNvSpPr>
            <a:spLocks noChangeShapeType="1"/>
          </p:cNvSpPr>
          <p:nvPr/>
        </p:nvSpPr>
        <p:spPr bwMode="auto">
          <a:xfrm flipH="1">
            <a:off x="6996113" y="5230813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943" name="Line 1399"/>
          <p:cNvSpPr>
            <a:spLocks noChangeShapeType="1"/>
          </p:cNvSpPr>
          <p:nvPr/>
        </p:nvSpPr>
        <p:spPr bwMode="auto">
          <a:xfrm flipH="1">
            <a:off x="6996113" y="5078413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944" name="Line 1400"/>
          <p:cNvSpPr>
            <a:spLocks noChangeShapeType="1"/>
          </p:cNvSpPr>
          <p:nvPr/>
        </p:nvSpPr>
        <p:spPr bwMode="auto">
          <a:xfrm flipH="1">
            <a:off x="6996113" y="4926013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961" name="Rectangle 1417"/>
          <p:cNvSpPr>
            <a:spLocks noChangeArrowheads="1"/>
          </p:cNvSpPr>
          <p:nvPr/>
        </p:nvSpPr>
        <p:spPr bwMode="auto">
          <a:xfrm>
            <a:off x="7620000" y="4773613"/>
            <a:ext cx="609600" cy="60960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962" name="Line 1418"/>
          <p:cNvSpPr>
            <a:spLocks noChangeShapeType="1"/>
          </p:cNvSpPr>
          <p:nvPr/>
        </p:nvSpPr>
        <p:spPr bwMode="auto">
          <a:xfrm>
            <a:off x="8077200" y="4773613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963" name="Line 1419"/>
          <p:cNvSpPr>
            <a:spLocks noChangeShapeType="1"/>
          </p:cNvSpPr>
          <p:nvPr/>
        </p:nvSpPr>
        <p:spPr bwMode="auto">
          <a:xfrm>
            <a:off x="7924800" y="4773613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964" name="Line 1420"/>
          <p:cNvSpPr>
            <a:spLocks noChangeShapeType="1"/>
          </p:cNvSpPr>
          <p:nvPr/>
        </p:nvSpPr>
        <p:spPr bwMode="auto">
          <a:xfrm>
            <a:off x="7772400" y="4773613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965" name="Line 1421"/>
          <p:cNvSpPr>
            <a:spLocks noChangeShapeType="1"/>
          </p:cNvSpPr>
          <p:nvPr/>
        </p:nvSpPr>
        <p:spPr bwMode="auto">
          <a:xfrm flipH="1">
            <a:off x="7620000" y="5230813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966" name="Line 1422"/>
          <p:cNvSpPr>
            <a:spLocks noChangeShapeType="1"/>
          </p:cNvSpPr>
          <p:nvPr/>
        </p:nvSpPr>
        <p:spPr bwMode="auto">
          <a:xfrm flipH="1">
            <a:off x="7620000" y="5078413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967" name="Line 1423"/>
          <p:cNvSpPr>
            <a:spLocks noChangeShapeType="1"/>
          </p:cNvSpPr>
          <p:nvPr/>
        </p:nvSpPr>
        <p:spPr bwMode="auto">
          <a:xfrm flipH="1">
            <a:off x="7620000" y="4926013"/>
            <a:ext cx="60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" name="Group 1686"/>
          <p:cNvGrpSpPr>
            <a:grpSpLocks/>
          </p:cNvGrpSpPr>
          <p:nvPr/>
        </p:nvGrpSpPr>
        <p:grpSpPr bwMode="auto">
          <a:xfrm>
            <a:off x="5124450" y="5397500"/>
            <a:ext cx="3105150" cy="609600"/>
            <a:chOff x="3228" y="3400"/>
            <a:chExt cx="1956" cy="384"/>
          </a:xfrm>
        </p:grpSpPr>
        <p:sp>
          <p:nvSpPr>
            <p:cNvPr id="366030" name="Rectangle 1486"/>
            <p:cNvSpPr>
              <a:spLocks noChangeArrowheads="1"/>
            </p:cNvSpPr>
            <p:nvPr/>
          </p:nvSpPr>
          <p:spPr bwMode="auto">
            <a:xfrm>
              <a:off x="3228" y="3400"/>
              <a:ext cx="384" cy="384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31" name="Line 1487"/>
            <p:cNvSpPr>
              <a:spLocks noChangeShapeType="1"/>
            </p:cNvSpPr>
            <p:nvPr/>
          </p:nvSpPr>
          <p:spPr bwMode="auto">
            <a:xfrm>
              <a:off x="3516" y="3400"/>
              <a:ext cx="0" cy="38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32" name="Line 1488"/>
            <p:cNvSpPr>
              <a:spLocks noChangeShapeType="1"/>
            </p:cNvSpPr>
            <p:nvPr/>
          </p:nvSpPr>
          <p:spPr bwMode="auto">
            <a:xfrm>
              <a:off x="3420" y="3400"/>
              <a:ext cx="0" cy="38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33" name="Line 1489"/>
            <p:cNvSpPr>
              <a:spLocks noChangeShapeType="1"/>
            </p:cNvSpPr>
            <p:nvPr/>
          </p:nvSpPr>
          <p:spPr bwMode="auto">
            <a:xfrm>
              <a:off x="3324" y="3400"/>
              <a:ext cx="0" cy="38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34" name="Line 1490"/>
            <p:cNvSpPr>
              <a:spLocks noChangeShapeType="1"/>
            </p:cNvSpPr>
            <p:nvPr/>
          </p:nvSpPr>
          <p:spPr bwMode="auto">
            <a:xfrm flipH="1">
              <a:off x="3228" y="3688"/>
              <a:ext cx="38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35" name="Line 1491"/>
            <p:cNvSpPr>
              <a:spLocks noChangeShapeType="1"/>
            </p:cNvSpPr>
            <p:nvPr/>
          </p:nvSpPr>
          <p:spPr bwMode="auto">
            <a:xfrm flipH="1">
              <a:off x="3228" y="3592"/>
              <a:ext cx="38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36" name="Line 1492"/>
            <p:cNvSpPr>
              <a:spLocks noChangeShapeType="1"/>
            </p:cNvSpPr>
            <p:nvPr/>
          </p:nvSpPr>
          <p:spPr bwMode="auto">
            <a:xfrm flipH="1">
              <a:off x="3228" y="3496"/>
              <a:ext cx="38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53" name="Rectangle 1509"/>
            <p:cNvSpPr>
              <a:spLocks noChangeArrowheads="1"/>
            </p:cNvSpPr>
            <p:nvPr/>
          </p:nvSpPr>
          <p:spPr bwMode="auto">
            <a:xfrm>
              <a:off x="3621" y="3400"/>
              <a:ext cx="384" cy="384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54" name="Line 1510"/>
            <p:cNvSpPr>
              <a:spLocks noChangeShapeType="1"/>
            </p:cNvSpPr>
            <p:nvPr/>
          </p:nvSpPr>
          <p:spPr bwMode="auto">
            <a:xfrm>
              <a:off x="3909" y="3400"/>
              <a:ext cx="0" cy="38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55" name="Line 1511"/>
            <p:cNvSpPr>
              <a:spLocks noChangeShapeType="1"/>
            </p:cNvSpPr>
            <p:nvPr/>
          </p:nvSpPr>
          <p:spPr bwMode="auto">
            <a:xfrm>
              <a:off x="3813" y="3400"/>
              <a:ext cx="0" cy="38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56" name="Line 1512"/>
            <p:cNvSpPr>
              <a:spLocks noChangeShapeType="1"/>
            </p:cNvSpPr>
            <p:nvPr/>
          </p:nvSpPr>
          <p:spPr bwMode="auto">
            <a:xfrm>
              <a:off x="3717" y="3400"/>
              <a:ext cx="0" cy="38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57" name="Line 1513"/>
            <p:cNvSpPr>
              <a:spLocks noChangeShapeType="1"/>
            </p:cNvSpPr>
            <p:nvPr/>
          </p:nvSpPr>
          <p:spPr bwMode="auto">
            <a:xfrm flipH="1">
              <a:off x="3621" y="3688"/>
              <a:ext cx="38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58" name="Line 1514"/>
            <p:cNvSpPr>
              <a:spLocks noChangeShapeType="1"/>
            </p:cNvSpPr>
            <p:nvPr/>
          </p:nvSpPr>
          <p:spPr bwMode="auto">
            <a:xfrm flipH="1">
              <a:off x="3621" y="3592"/>
              <a:ext cx="38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59" name="Line 1515"/>
            <p:cNvSpPr>
              <a:spLocks noChangeShapeType="1"/>
            </p:cNvSpPr>
            <p:nvPr/>
          </p:nvSpPr>
          <p:spPr bwMode="auto">
            <a:xfrm flipH="1">
              <a:off x="3621" y="3496"/>
              <a:ext cx="38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76" name="Rectangle 1532"/>
            <p:cNvSpPr>
              <a:spLocks noChangeArrowheads="1"/>
            </p:cNvSpPr>
            <p:nvPr/>
          </p:nvSpPr>
          <p:spPr bwMode="auto">
            <a:xfrm>
              <a:off x="4014" y="3400"/>
              <a:ext cx="384" cy="384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77" name="Line 1533"/>
            <p:cNvSpPr>
              <a:spLocks noChangeShapeType="1"/>
            </p:cNvSpPr>
            <p:nvPr/>
          </p:nvSpPr>
          <p:spPr bwMode="auto">
            <a:xfrm>
              <a:off x="4302" y="3400"/>
              <a:ext cx="0" cy="38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78" name="Line 1534"/>
            <p:cNvSpPr>
              <a:spLocks noChangeShapeType="1"/>
            </p:cNvSpPr>
            <p:nvPr/>
          </p:nvSpPr>
          <p:spPr bwMode="auto">
            <a:xfrm>
              <a:off x="4206" y="3400"/>
              <a:ext cx="0" cy="38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79" name="Line 1535"/>
            <p:cNvSpPr>
              <a:spLocks noChangeShapeType="1"/>
            </p:cNvSpPr>
            <p:nvPr/>
          </p:nvSpPr>
          <p:spPr bwMode="auto">
            <a:xfrm>
              <a:off x="4110" y="3400"/>
              <a:ext cx="0" cy="38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80" name="Line 1536"/>
            <p:cNvSpPr>
              <a:spLocks noChangeShapeType="1"/>
            </p:cNvSpPr>
            <p:nvPr/>
          </p:nvSpPr>
          <p:spPr bwMode="auto">
            <a:xfrm flipH="1">
              <a:off x="4014" y="3688"/>
              <a:ext cx="38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81" name="Line 1537"/>
            <p:cNvSpPr>
              <a:spLocks noChangeShapeType="1"/>
            </p:cNvSpPr>
            <p:nvPr/>
          </p:nvSpPr>
          <p:spPr bwMode="auto">
            <a:xfrm flipH="1">
              <a:off x="4014" y="3592"/>
              <a:ext cx="38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82" name="Line 1538"/>
            <p:cNvSpPr>
              <a:spLocks noChangeShapeType="1"/>
            </p:cNvSpPr>
            <p:nvPr/>
          </p:nvSpPr>
          <p:spPr bwMode="auto">
            <a:xfrm flipH="1">
              <a:off x="4014" y="3496"/>
              <a:ext cx="38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99" name="Rectangle 1555"/>
            <p:cNvSpPr>
              <a:spLocks noChangeArrowheads="1"/>
            </p:cNvSpPr>
            <p:nvPr/>
          </p:nvSpPr>
          <p:spPr bwMode="auto">
            <a:xfrm>
              <a:off x="4407" y="3400"/>
              <a:ext cx="384" cy="384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00" name="Line 1556"/>
            <p:cNvSpPr>
              <a:spLocks noChangeShapeType="1"/>
            </p:cNvSpPr>
            <p:nvPr/>
          </p:nvSpPr>
          <p:spPr bwMode="auto">
            <a:xfrm>
              <a:off x="4695" y="3400"/>
              <a:ext cx="0" cy="38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01" name="Line 1557"/>
            <p:cNvSpPr>
              <a:spLocks noChangeShapeType="1"/>
            </p:cNvSpPr>
            <p:nvPr/>
          </p:nvSpPr>
          <p:spPr bwMode="auto">
            <a:xfrm>
              <a:off x="4599" y="3400"/>
              <a:ext cx="0" cy="38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02" name="Line 1558"/>
            <p:cNvSpPr>
              <a:spLocks noChangeShapeType="1"/>
            </p:cNvSpPr>
            <p:nvPr/>
          </p:nvSpPr>
          <p:spPr bwMode="auto">
            <a:xfrm>
              <a:off x="4503" y="3400"/>
              <a:ext cx="0" cy="38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03" name="Line 1559"/>
            <p:cNvSpPr>
              <a:spLocks noChangeShapeType="1"/>
            </p:cNvSpPr>
            <p:nvPr/>
          </p:nvSpPr>
          <p:spPr bwMode="auto">
            <a:xfrm flipH="1">
              <a:off x="4407" y="3688"/>
              <a:ext cx="38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04" name="Line 1560"/>
            <p:cNvSpPr>
              <a:spLocks noChangeShapeType="1"/>
            </p:cNvSpPr>
            <p:nvPr/>
          </p:nvSpPr>
          <p:spPr bwMode="auto">
            <a:xfrm flipH="1">
              <a:off x="4407" y="3592"/>
              <a:ext cx="38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05" name="Line 1561"/>
            <p:cNvSpPr>
              <a:spLocks noChangeShapeType="1"/>
            </p:cNvSpPr>
            <p:nvPr/>
          </p:nvSpPr>
          <p:spPr bwMode="auto">
            <a:xfrm flipH="1">
              <a:off x="4407" y="3496"/>
              <a:ext cx="38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22" name="Rectangle 1578"/>
            <p:cNvSpPr>
              <a:spLocks noChangeArrowheads="1"/>
            </p:cNvSpPr>
            <p:nvPr/>
          </p:nvSpPr>
          <p:spPr bwMode="auto">
            <a:xfrm>
              <a:off x="4800" y="3400"/>
              <a:ext cx="384" cy="384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23" name="Line 1579"/>
            <p:cNvSpPr>
              <a:spLocks noChangeShapeType="1"/>
            </p:cNvSpPr>
            <p:nvPr/>
          </p:nvSpPr>
          <p:spPr bwMode="auto">
            <a:xfrm>
              <a:off x="5088" y="3400"/>
              <a:ext cx="0" cy="38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24" name="Line 1580"/>
            <p:cNvSpPr>
              <a:spLocks noChangeShapeType="1"/>
            </p:cNvSpPr>
            <p:nvPr/>
          </p:nvSpPr>
          <p:spPr bwMode="auto">
            <a:xfrm>
              <a:off x="4992" y="3400"/>
              <a:ext cx="0" cy="38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25" name="Line 1581"/>
            <p:cNvSpPr>
              <a:spLocks noChangeShapeType="1"/>
            </p:cNvSpPr>
            <p:nvPr/>
          </p:nvSpPr>
          <p:spPr bwMode="auto">
            <a:xfrm>
              <a:off x="4896" y="3400"/>
              <a:ext cx="0" cy="38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26" name="Line 1582"/>
            <p:cNvSpPr>
              <a:spLocks noChangeShapeType="1"/>
            </p:cNvSpPr>
            <p:nvPr/>
          </p:nvSpPr>
          <p:spPr bwMode="auto">
            <a:xfrm flipH="1">
              <a:off x="4800" y="3688"/>
              <a:ext cx="38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27" name="Line 1583"/>
            <p:cNvSpPr>
              <a:spLocks noChangeShapeType="1"/>
            </p:cNvSpPr>
            <p:nvPr/>
          </p:nvSpPr>
          <p:spPr bwMode="auto">
            <a:xfrm flipH="1">
              <a:off x="4800" y="3592"/>
              <a:ext cx="38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28" name="Line 1584"/>
            <p:cNvSpPr>
              <a:spLocks noChangeShapeType="1"/>
            </p:cNvSpPr>
            <p:nvPr/>
          </p:nvSpPr>
          <p:spPr bwMode="auto">
            <a:xfrm flipH="1">
              <a:off x="4800" y="3496"/>
              <a:ext cx="38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" name="Group 1657"/>
          <p:cNvGrpSpPr>
            <a:grpSpLocks/>
          </p:cNvGrpSpPr>
          <p:nvPr/>
        </p:nvGrpSpPr>
        <p:grpSpPr bwMode="auto">
          <a:xfrm>
            <a:off x="5429250" y="3206750"/>
            <a:ext cx="2647950" cy="2647950"/>
            <a:chOff x="2736" y="2064"/>
            <a:chExt cx="1668" cy="1668"/>
          </a:xfrm>
        </p:grpSpPr>
        <p:sp>
          <p:nvSpPr>
            <p:cNvPr id="357178" name="Rectangle 826"/>
            <p:cNvSpPr>
              <a:spLocks noChangeArrowheads="1"/>
            </p:cNvSpPr>
            <p:nvPr/>
          </p:nvSpPr>
          <p:spPr bwMode="auto">
            <a:xfrm>
              <a:off x="2736" y="2064"/>
              <a:ext cx="96" cy="96"/>
            </a:xfrm>
            <a:prstGeom prst="rect">
              <a:avLst/>
            </a:prstGeom>
            <a:solidFill>
              <a:srgbClr val="99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01" name="Rectangle 849"/>
            <p:cNvSpPr>
              <a:spLocks noChangeArrowheads="1"/>
            </p:cNvSpPr>
            <p:nvPr/>
          </p:nvSpPr>
          <p:spPr bwMode="auto">
            <a:xfrm>
              <a:off x="3129" y="2064"/>
              <a:ext cx="96" cy="96"/>
            </a:xfrm>
            <a:prstGeom prst="rect">
              <a:avLst/>
            </a:prstGeom>
            <a:solidFill>
              <a:srgbClr val="99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24" name="Rectangle 872"/>
            <p:cNvSpPr>
              <a:spLocks noChangeArrowheads="1"/>
            </p:cNvSpPr>
            <p:nvPr/>
          </p:nvSpPr>
          <p:spPr bwMode="auto">
            <a:xfrm>
              <a:off x="3522" y="2064"/>
              <a:ext cx="96" cy="96"/>
            </a:xfrm>
            <a:prstGeom prst="rect">
              <a:avLst/>
            </a:prstGeom>
            <a:solidFill>
              <a:srgbClr val="99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47" name="Rectangle 895"/>
            <p:cNvSpPr>
              <a:spLocks noChangeArrowheads="1"/>
            </p:cNvSpPr>
            <p:nvPr/>
          </p:nvSpPr>
          <p:spPr bwMode="auto">
            <a:xfrm>
              <a:off x="3915" y="2064"/>
              <a:ext cx="96" cy="96"/>
            </a:xfrm>
            <a:prstGeom prst="rect">
              <a:avLst/>
            </a:prstGeom>
            <a:solidFill>
              <a:srgbClr val="99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70" name="Rectangle 918"/>
            <p:cNvSpPr>
              <a:spLocks noChangeArrowheads="1"/>
            </p:cNvSpPr>
            <p:nvPr/>
          </p:nvSpPr>
          <p:spPr bwMode="auto">
            <a:xfrm>
              <a:off x="4308" y="2064"/>
              <a:ext cx="96" cy="96"/>
            </a:xfrm>
            <a:prstGeom prst="rect">
              <a:avLst/>
            </a:prstGeom>
            <a:solidFill>
              <a:srgbClr val="99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362" name="Rectangle 1010"/>
            <p:cNvSpPr>
              <a:spLocks noChangeArrowheads="1"/>
            </p:cNvSpPr>
            <p:nvPr/>
          </p:nvSpPr>
          <p:spPr bwMode="auto">
            <a:xfrm>
              <a:off x="2736" y="2457"/>
              <a:ext cx="96" cy="96"/>
            </a:xfrm>
            <a:prstGeom prst="rect">
              <a:avLst/>
            </a:prstGeom>
            <a:solidFill>
              <a:srgbClr val="99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577" name="Rectangle 1033"/>
            <p:cNvSpPr>
              <a:spLocks noChangeArrowheads="1"/>
            </p:cNvSpPr>
            <p:nvPr/>
          </p:nvSpPr>
          <p:spPr bwMode="auto">
            <a:xfrm>
              <a:off x="3129" y="2457"/>
              <a:ext cx="96" cy="96"/>
            </a:xfrm>
            <a:prstGeom prst="rect">
              <a:avLst/>
            </a:prstGeom>
            <a:solidFill>
              <a:srgbClr val="99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00" name="Rectangle 1056"/>
            <p:cNvSpPr>
              <a:spLocks noChangeArrowheads="1"/>
            </p:cNvSpPr>
            <p:nvPr/>
          </p:nvSpPr>
          <p:spPr bwMode="auto">
            <a:xfrm>
              <a:off x="3522" y="2457"/>
              <a:ext cx="96" cy="96"/>
            </a:xfrm>
            <a:prstGeom prst="rect">
              <a:avLst/>
            </a:prstGeom>
            <a:solidFill>
              <a:srgbClr val="99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23" name="Rectangle 1079"/>
            <p:cNvSpPr>
              <a:spLocks noChangeArrowheads="1"/>
            </p:cNvSpPr>
            <p:nvPr/>
          </p:nvSpPr>
          <p:spPr bwMode="auto">
            <a:xfrm>
              <a:off x="3915" y="2457"/>
              <a:ext cx="96" cy="96"/>
            </a:xfrm>
            <a:prstGeom prst="rect">
              <a:avLst/>
            </a:prstGeom>
            <a:solidFill>
              <a:srgbClr val="99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46" name="Rectangle 1102"/>
            <p:cNvSpPr>
              <a:spLocks noChangeArrowheads="1"/>
            </p:cNvSpPr>
            <p:nvPr/>
          </p:nvSpPr>
          <p:spPr bwMode="auto">
            <a:xfrm>
              <a:off x="4308" y="2457"/>
              <a:ext cx="96" cy="96"/>
            </a:xfrm>
            <a:prstGeom prst="rect">
              <a:avLst/>
            </a:prstGeom>
            <a:solidFill>
              <a:srgbClr val="99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15" name="Rectangle 1171"/>
            <p:cNvSpPr>
              <a:spLocks noChangeArrowheads="1"/>
            </p:cNvSpPr>
            <p:nvPr/>
          </p:nvSpPr>
          <p:spPr bwMode="auto">
            <a:xfrm>
              <a:off x="2736" y="2850"/>
              <a:ext cx="96" cy="96"/>
            </a:xfrm>
            <a:prstGeom prst="rect">
              <a:avLst/>
            </a:prstGeom>
            <a:solidFill>
              <a:srgbClr val="99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38" name="Rectangle 1194"/>
            <p:cNvSpPr>
              <a:spLocks noChangeArrowheads="1"/>
            </p:cNvSpPr>
            <p:nvPr/>
          </p:nvSpPr>
          <p:spPr bwMode="auto">
            <a:xfrm>
              <a:off x="3129" y="2850"/>
              <a:ext cx="96" cy="96"/>
            </a:xfrm>
            <a:prstGeom prst="rect">
              <a:avLst/>
            </a:prstGeom>
            <a:solidFill>
              <a:srgbClr val="99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61" name="Rectangle 1217"/>
            <p:cNvSpPr>
              <a:spLocks noChangeArrowheads="1"/>
            </p:cNvSpPr>
            <p:nvPr/>
          </p:nvSpPr>
          <p:spPr bwMode="auto">
            <a:xfrm>
              <a:off x="3522" y="2850"/>
              <a:ext cx="96" cy="96"/>
            </a:xfrm>
            <a:prstGeom prst="rect">
              <a:avLst/>
            </a:prstGeom>
            <a:solidFill>
              <a:srgbClr val="99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84" name="Rectangle 1240"/>
            <p:cNvSpPr>
              <a:spLocks noChangeArrowheads="1"/>
            </p:cNvSpPr>
            <p:nvPr/>
          </p:nvSpPr>
          <p:spPr bwMode="auto">
            <a:xfrm>
              <a:off x="3915" y="2850"/>
              <a:ext cx="96" cy="96"/>
            </a:xfrm>
            <a:prstGeom prst="rect">
              <a:avLst/>
            </a:prstGeom>
            <a:solidFill>
              <a:srgbClr val="99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07" name="Rectangle 1263"/>
            <p:cNvSpPr>
              <a:spLocks noChangeArrowheads="1"/>
            </p:cNvSpPr>
            <p:nvPr/>
          </p:nvSpPr>
          <p:spPr bwMode="auto">
            <a:xfrm>
              <a:off x="4308" y="2850"/>
              <a:ext cx="96" cy="96"/>
            </a:xfrm>
            <a:prstGeom prst="rect">
              <a:avLst/>
            </a:prstGeom>
            <a:solidFill>
              <a:srgbClr val="99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76" name="Rectangle 1332"/>
            <p:cNvSpPr>
              <a:spLocks noChangeArrowheads="1"/>
            </p:cNvSpPr>
            <p:nvPr/>
          </p:nvSpPr>
          <p:spPr bwMode="auto">
            <a:xfrm>
              <a:off x="2736" y="3243"/>
              <a:ext cx="96" cy="96"/>
            </a:xfrm>
            <a:prstGeom prst="rect">
              <a:avLst/>
            </a:prstGeom>
            <a:solidFill>
              <a:srgbClr val="99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99" name="Rectangle 1355"/>
            <p:cNvSpPr>
              <a:spLocks noChangeArrowheads="1"/>
            </p:cNvSpPr>
            <p:nvPr/>
          </p:nvSpPr>
          <p:spPr bwMode="auto">
            <a:xfrm>
              <a:off x="3129" y="3243"/>
              <a:ext cx="96" cy="96"/>
            </a:xfrm>
            <a:prstGeom prst="rect">
              <a:avLst/>
            </a:prstGeom>
            <a:solidFill>
              <a:srgbClr val="99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22" name="Rectangle 1378"/>
            <p:cNvSpPr>
              <a:spLocks noChangeArrowheads="1"/>
            </p:cNvSpPr>
            <p:nvPr/>
          </p:nvSpPr>
          <p:spPr bwMode="auto">
            <a:xfrm>
              <a:off x="3522" y="3243"/>
              <a:ext cx="96" cy="96"/>
            </a:xfrm>
            <a:prstGeom prst="rect">
              <a:avLst/>
            </a:prstGeom>
            <a:solidFill>
              <a:srgbClr val="99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45" name="Rectangle 1401"/>
            <p:cNvSpPr>
              <a:spLocks noChangeArrowheads="1"/>
            </p:cNvSpPr>
            <p:nvPr/>
          </p:nvSpPr>
          <p:spPr bwMode="auto">
            <a:xfrm>
              <a:off x="3915" y="3243"/>
              <a:ext cx="96" cy="96"/>
            </a:xfrm>
            <a:prstGeom prst="rect">
              <a:avLst/>
            </a:prstGeom>
            <a:solidFill>
              <a:srgbClr val="99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68" name="Rectangle 1424"/>
            <p:cNvSpPr>
              <a:spLocks noChangeArrowheads="1"/>
            </p:cNvSpPr>
            <p:nvPr/>
          </p:nvSpPr>
          <p:spPr bwMode="auto">
            <a:xfrm>
              <a:off x="4308" y="3243"/>
              <a:ext cx="96" cy="96"/>
            </a:xfrm>
            <a:prstGeom prst="rect">
              <a:avLst/>
            </a:prstGeom>
            <a:solidFill>
              <a:srgbClr val="99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37" name="Rectangle 1493"/>
            <p:cNvSpPr>
              <a:spLocks noChangeArrowheads="1"/>
            </p:cNvSpPr>
            <p:nvPr/>
          </p:nvSpPr>
          <p:spPr bwMode="auto">
            <a:xfrm>
              <a:off x="2736" y="3636"/>
              <a:ext cx="96" cy="96"/>
            </a:xfrm>
            <a:prstGeom prst="rect">
              <a:avLst/>
            </a:prstGeom>
            <a:solidFill>
              <a:srgbClr val="99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60" name="Rectangle 1516"/>
            <p:cNvSpPr>
              <a:spLocks noChangeArrowheads="1"/>
            </p:cNvSpPr>
            <p:nvPr/>
          </p:nvSpPr>
          <p:spPr bwMode="auto">
            <a:xfrm>
              <a:off x="3129" y="3636"/>
              <a:ext cx="96" cy="96"/>
            </a:xfrm>
            <a:prstGeom prst="rect">
              <a:avLst/>
            </a:prstGeom>
            <a:solidFill>
              <a:srgbClr val="99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83" name="Rectangle 1539"/>
            <p:cNvSpPr>
              <a:spLocks noChangeArrowheads="1"/>
            </p:cNvSpPr>
            <p:nvPr/>
          </p:nvSpPr>
          <p:spPr bwMode="auto">
            <a:xfrm>
              <a:off x="3522" y="3636"/>
              <a:ext cx="96" cy="96"/>
            </a:xfrm>
            <a:prstGeom prst="rect">
              <a:avLst/>
            </a:prstGeom>
            <a:solidFill>
              <a:srgbClr val="99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06" name="Rectangle 1562"/>
            <p:cNvSpPr>
              <a:spLocks noChangeArrowheads="1"/>
            </p:cNvSpPr>
            <p:nvPr/>
          </p:nvSpPr>
          <p:spPr bwMode="auto">
            <a:xfrm>
              <a:off x="3915" y="3636"/>
              <a:ext cx="96" cy="96"/>
            </a:xfrm>
            <a:prstGeom prst="rect">
              <a:avLst/>
            </a:prstGeom>
            <a:solidFill>
              <a:srgbClr val="99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29" name="Rectangle 1585"/>
            <p:cNvSpPr>
              <a:spLocks noChangeArrowheads="1"/>
            </p:cNvSpPr>
            <p:nvPr/>
          </p:nvSpPr>
          <p:spPr bwMode="auto">
            <a:xfrm>
              <a:off x="4308" y="3636"/>
              <a:ext cx="96" cy="96"/>
            </a:xfrm>
            <a:prstGeom prst="rect">
              <a:avLst/>
            </a:prstGeom>
            <a:solidFill>
              <a:srgbClr val="99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1655"/>
          <p:cNvGrpSpPr>
            <a:grpSpLocks/>
          </p:cNvGrpSpPr>
          <p:nvPr/>
        </p:nvGrpSpPr>
        <p:grpSpPr bwMode="auto">
          <a:xfrm>
            <a:off x="5424488" y="3359150"/>
            <a:ext cx="2647950" cy="2647950"/>
            <a:chOff x="2736" y="2160"/>
            <a:chExt cx="1668" cy="1668"/>
          </a:xfrm>
        </p:grpSpPr>
        <p:sp>
          <p:nvSpPr>
            <p:cNvPr id="357179" name="Rectangle 827"/>
            <p:cNvSpPr>
              <a:spLocks noChangeArrowheads="1"/>
            </p:cNvSpPr>
            <p:nvPr/>
          </p:nvSpPr>
          <p:spPr bwMode="auto">
            <a:xfrm>
              <a:off x="2736" y="2160"/>
              <a:ext cx="96" cy="96"/>
            </a:xfrm>
            <a:prstGeom prst="rect">
              <a:avLst/>
            </a:prstGeom>
            <a:solidFill>
              <a:srgbClr val="00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02" name="Rectangle 850"/>
            <p:cNvSpPr>
              <a:spLocks noChangeArrowheads="1"/>
            </p:cNvSpPr>
            <p:nvPr/>
          </p:nvSpPr>
          <p:spPr bwMode="auto">
            <a:xfrm>
              <a:off x="3129" y="2160"/>
              <a:ext cx="96" cy="96"/>
            </a:xfrm>
            <a:prstGeom prst="rect">
              <a:avLst/>
            </a:prstGeom>
            <a:solidFill>
              <a:srgbClr val="00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25" name="Rectangle 873"/>
            <p:cNvSpPr>
              <a:spLocks noChangeArrowheads="1"/>
            </p:cNvSpPr>
            <p:nvPr/>
          </p:nvSpPr>
          <p:spPr bwMode="auto">
            <a:xfrm>
              <a:off x="3522" y="2160"/>
              <a:ext cx="96" cy="96"/>
            </a:xfrm>
            <a:prstGeom prst="rect">
              <a:avLst/>
            </a:prstGeom>
            <a:solidFill>
              <a:srgbClr val="00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48" name="Rectangle 896"/>
            <p:cNvSpPr>
              <a:spLocks noChangeArrowheads="1"/>
            </p:cNvSpPr>
            <p:nvPr/>
          </p:nvSpPr>
          <p:spPr bwMode="auto">
            <a:xfrm>
              <a:off x="3915" y="2160"/>
              <a:ext cx="96" cy="96"/>
            </a:xfrm>
            <a:prstGeom prst="rect">
              <a:avLst/>
            </a:prstGeom>
            <a:solidFill>
              <a:srgbClr val="00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71" name="Rectangle 919"/>
            <p:cNvSpPr>
              <a:spLocks noChangeArrowheads="1"/>
            </p:cNvSpPr>
            <p:nvPr/>
          </p:nvSpPr>
          <p:spPr bwMode="auto">
            <a:xfrm>
              <a:off x="4308" y="2160"/>
              <a:ext cx="96" cy="96"/>
            </a:xfrm>
            <a:prstGeom prst="rect">
              <a:avLst/>
            </a:prstGeom>
            <a:solidFill>
              <a:srgbClr val="00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363" name="Rectangle 1011"/>
            <p:cNvSpPr>
              <a:spLocks noChangeArrowheads="1"/>
            </p:cNvSpPr>
            <p:nvPr/>
          </p:nvSpPr>
          <p:spPr bwMode="auto">
            <a:xfrm>
              <a:off x="2736" y="2553"/>
              <a:ext cx="96" cy="96"/>
            </a:xfrm>
            <a:prstGeom prst="rect">
              <a:avLst/>
            </a:prstGeom>
            <a:solidFill>
              <a:srgbClr val="00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578" name="Rectangle 1034"/>
            <p:cNvSpPr>
              <a:spLocks noChangeArrowheads="1"/>
            </p:cNvSpPr>
            <p:nvPr/>
          </p:nvSpPr>
          <p:spPr bwMode="auto">
            <a:xfrm>
              <a:off x="3129" y="2553"/>
              <a:ext cx="96" cy="96"/>
            </a:xfrm>
            <a:prstGeom prst="rect">
              <a:avLst/>
            </a:prstGeom>
            <a:solidFill>
              <a:srgbClr val="00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01" name="Rectangle 1057"/>
            <p:cNvSpPr>
              <a:spLocks noChangeArrowheads="1"/>
            </p:cNvSpPr>
            <p:nvPr/>
          </p:nvSpPr>
          <p:spPr bwMode="auto">
            <a:xfrm>
              <a:off x="3522" y="2553"/>
              <a:ext cx="96" cy="96"/>
            </a:xfrm>
            <a:prstGeom prst="rect">
              <a:avLst/>
            </a:prstGeom>
            <a:solidFill>
              <a:srgbClr val="00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24" name="Rectangle 1080"/>
            <p:cNvSpPr>
              <a:spLocks noChangeArrowheads="1"/>
            </p:cNvSpPr>
            <p:nvPr/>
          </p:nvSpPr>
          <p:spPr bwMode="auto">
            <a:xfrm>
              <a:off x="3915" y="2553"/>
              <a:ext cx="96" cy="96"/>
            </a:xfrm>
            <a:prstGeom prst="rect">
              <a:avLst/>
            </a:prstGeom>
            <a:solidFill>
              <a:srgbClr val="00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47" name="Rectangle 1103"/>
            <p:cNvSpPr>
              <a:spLocks noChangeArrowheads="1"/>
            </p:cNvSpPr>
            <p:nvPr/>
          </p:nvSpPr>
          <p:spPr bwMode="auto">
            <a:xfrm>
              <a:off x="4308" y="2553"/>
              <a:ext cx="96" cy="96"/>
            </a:xfrm>
            <a:prstGeom prst="rect">
              <a:avLst/>
            </a:prstGeom>
            <a:solidFill>
              <a:srgbClr val="00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16" name="Rectangle 1172"/>
            <p:cNvSpPr>
              <a:spLocks noChangeArrowheads="1"/>
            </p:cNvSpPr>
            <p:nvPr/>
          </p:nvSpPr>
          <p:spPr bwMode="auto">
            <a:xfrm>
              <a:off x="2736" y="2946"/>
              <a:ext cx="96" cy="96"/>
            </a:xfrm>
            <a:prstGeom prst="rect">
              <a:avLst/>
            </a:prstGeom>
            <a:solidFill>
              <a:srgbClr val="00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39" name="Rectangle 1195"/>
            <p:cNvSpPr>
              <a:spLocks noChangeArrowheads="1"/>
            </p:cNvSpPr>
            <p:nvPr/>
          </p:nvSpPr>
          <p:spPr bwMode="auto">
            <a:xfrm>
              <a:off x="3129" y="2946"/>
              <a:ext cx="96" cy="96"/>
            </a:xfrm>
            <a:prstGeom prst="rect">
              <a:avLst/>
            </a:prstGeom>
            <a:solidFill>
              <a:srgbClr val="00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62" name="Rectangle 1218"/>
            <p:cNvSpPr>
              <a:spLocks noChangeArrowheads="1"/>
            </p:cNvSpPr>
            <p:nvPr/>
          </p:nvSpPr>
          <p:spPr bwMode="auto">
            <a:xfrm>
              <a:off x="3522" y="2946"/>
              <a:ext cx="96" cy="96"/>
            </a:xfrm>
            <a:prstGeom prst="rect">
              <a:avLst/>
            </a:prstGeom>
            <a:solidFill>
              <a:srgbClr val="00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85" name="Rectangle 1241"/>
            <p:cNvSpPr>
              <a:spLocks noChangeArrowheads="1"/>
            </p:cNvSpPr>
            <p:nvPr/>
          </p:nvSpPr>
          <p:spPr bwMode="auto">
            <a:xfrm>
              <a:off x="3915" y="2946"/>
              <a:ext cx="96" cy="96"/>
            </a:xfrm>
            <a:prstGeom prst="rect">
              <a:avLst/>
            </a:prstGeom>
            <a:solidFill>
              <a:srgbClr val="00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08" name="Rectangle 1264"/>
            <p:cNvSpPr>
              <a:spLocks noChangeArrowheads="1"/>
            </p:cNvSpPr>
            <p:nvPr/>
          </p:nvSpPr>
          <p:spPr bwMode="auto">
            <a:xfrm>
              <a:off x="4308" y="2946"/>
              <a:ext cx="96" cy="96"/>
            </a:xfrm>
            <a:prstGeom prst="rect">
              <a:avLst/>
            </a:prstGeom>
            <a:solidFill>
              <a:srgbClr val="00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77" name="Rectangle 1333"/>
            <p:cNvSpPr>
              <a:spLocks noChangeArrowheads="1"/>
            </p:cNvSpPr>
            <p:nvPr/>
          </p:nvSpPr>
          <p:spPr bwMode="auto">
            <a:xfrm>
              <a:off x="2736" y="3339"/>
              <a:ext cx="96" cy="96"/>
            </a:xfrm>
            <a:prstGeom prst="rect">
              <a:avLst/>
            </a:prstGeom>
            <a:solidFill>
              <a:srgbClr val="00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00" name="Rectangle 1356"/>
            <p:cNvSpPr>
              <a:spLocks noChangeArrowheads="1"/>
            </p:cNvSpPr>
            <p:nvPr/>
          </p:nvSpPr>
          <p:spPr bwMode="auto">
            <a:xfrm>
              <a:off x="3129" y="3339"/>
              <a:ext cx="96" cy="96"/>
            </a:xfrm>
            <a:prstGeom prst="rect">
              <a:avLst/>
            </a:prstGeom>
            <a:solidFill>
              <a:srgbClr val="00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23" name="Rectangle 1379"/>
            <p:cNvSpPr>
              <a:spLocks noChangeArrowheads="1"/>
            </p:cNvSpPr>
            <p:nvPr/>
          </p:nvSpPr>
          <p:spPr bwMode="auto">
            <a:xfrm>
              <a:off x="3522" y="3339"/>
              <a:ext cx="96" cy="96"/>
            </a:xfrm>
            <a:prstGeom prst="rect">
              <a:avLst/>
            </a:prstGeom>
            <a:solidFill>
              <a:srgbClr val="00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46" name="Rectangle 1402"/>
            <p:cNvSpPr>
              <a:spLocks noChangeArrowheads="1"/>
            </p:cNvSpPr>
            <p:nvPr/>
          </p:nvSpPr>
          <p:spPr bwMode="auto">
            <a:xfrm>
              <a:off x="3915" y="3339"/>
              <a:ext cx="96" cy="96"/>
            </a:xfrm>
            <a:prstGeom prst="rect">
              <a:avLst/>
            </a:prstGeom>
            <a:solidFill>
              <a:srgbClr val="00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69" name="Rectangle 1425"/>
            <p:cNvSpPr>
              <a:spLocks noChangeArrowheads="1"/>
            </p:cNvSpPr>
            <p:nvPr/>
          </p:nvSpPr>
          <p:spPr bwMode="auto">
            <a:xfrm>
              <a:off x="4308" y="3339"/>
              <a:ext cx="96" cy="96"/>
            </a:xfrm>
            <a:prstGeom prst="rect">
              <a:avLst/>
            </a:prstGeom>
            <a:solidFill>
              <a:srgbClr val="00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38" name="Rectangle 1494"/>
            <p:cNvSpPr>
              <a:spLocks noChangeArrowheads="1"/>
            </p:cNvSpPr>
            <p:nvPr/>
          </p:nvSpPr>
          <p:spPr bwMode="auto">
            <a:xfrm>
              <a:off x="2736" y="3732"/>
              <a:ext cx="96" cy="96"/>
            </a:xfrm>
            <a:prstGeom prst="rect">
              <a:avLst/>
            </a:prstGeom>
            <a:solidFill>
              <a:srgbClr val="00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61" name="Rectangle 1517"/>
            <p:cNvSpPr>
              <a:spLocks noChangeArrowheads="1"/>
            </p:cNvSpPr>
            <p:nvPr/>
          </p:nvSpPr>
          <p:spPr bwMode="auto">
            <a:xfrm>
              <a:off x="3129" y="3732"/>
              <a:ext cx="96" cy="96"/>
            </a:xfrm>
            <a:prstGeom prst="rect">
              <a:avLst/>
            </a:prstGeom>
            <a:solidFill>
              <a:srgbClr val="00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84" name="Rectangle 1540"/>
            <p:cNvSpPr>
              <a:spLocks noChangeArrowheads="1"/>
            </p:cNvSpPr>
            <p:nvPr/>
          </p:nvSpPr>
          <p:spPr bwMode="auto">
            <a:xfrm>
              <a:off x="3522" y="3732"/>
              <a:ext cx="96" cy="96"/>
            </a:xfrm>
            <a:prstGeom prst="rect">
              <a:avLst/>
            </a:prstGeom>
            <a:solidFill>
              <a:srgbClr val="00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07" name="Rectangle 1563"/>
            <p:cNvSpPr>
              <a:spLocks noChangeArrowheads="1"/>
            </p:cNvSpPr>
            <p:nvPr/>
          </p:nvSpPr>
          <p:spPr bwMode="auto">
            <a:xfrm>
              <a:off x="3915" y="3732"/>
              <a:ext cx="96" cy="96"/>
            </a:xfrm>
            <a:prstGeom prst="rect">
              <a:avLst/>
            </a:prstGeom>
            <a:solidFill>
              <a:srgbClr val="00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30" name="Rectangle 1586"/>
            <p:cNvSpPr>
              <a:spLocks noChangeArrowheads="1"/>
            </p:cNvSpPr>
            <p:nvPr/>
          </p:nvSpPr>
          <p:spPr bwMode="auto">
            <a:xfrm>
              <a:off x="4308" y="3732"/>
              <a:ext cx="96" cy="96"/>
            </a:xfrm>
            <a:prstGeom prst="rect">
              <a:avLst/>
            </a:prstGeom>
            <a:solidFill>
              <a:srgbClr val="00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" name="Group 1656"/>
          <p:cNvGrpSpPr>
            <a:grpSpLocks/>
          </p:cNvGrpSpPr>
          <p:nvPr/>
        </p:nvGrpSpPr>
        <p:grpSpPr bwMode="auto">
          <a:xfrm>
            <a:off x="5124450" y="2901950"/>
            <a:ext cx="2647950" cy="2647950"/>
            <a:chOff x="2544" y="1872"/>
            <a:chExt cx="1668" cy="1668"/>
          </a:xfrm>
        </p:grpSpPr>
        <p:sp>
          <p:nvSpPr>
            <p:cNvPr id="357180" name="Rectangle 828"/>
            <p:cNvSpPr>
              <a:spLocks noChangeArrowheads="1"/>
            </p:cNvSpPr>
            <p:nvPr/>
          </p:nvSpPr>
          <p:spPr bwMode="auto">
            <a:xfrm>
              <a:off x="2544" y="1872"/>
              <a:ext cx="96" cy="96"/>
            </a:xfrm>
            <a:prstGeom prst="rect">
              <a:avLst/>
            </a:prstGeom>
            <a:solidFill>
              <a:srgbClr val="6600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03" name="Rectangle 851"/>
            <p:cNvSpPr>
              <a:spLocks noChangeArrowheads="1"/>
            </p:cNvSpPr>
            <p:nvPr/>
          </p:nvSpPr>
          <p:spPr bwMode="auto">
            <a:xfrm>
              <a:off x="2937" y="1872"/>
              <a:ext cx="96" cy="96"/>
            </a:xfrm>
            <a:prstGeom prst="rect">
              <a:avLst/>
            </a:prstGeom>
            <a:solidFill>
              <a:srgbClr val="6600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26" name="Rectangle 874"/>
            <p:cNvSpPr>
              <a:spLocks noChangeArrowheads="1"/>
            </p:cNvSpPr>
            <p:nvPr/>
          </p:nvSpPr>
          <p:spPr bwMode="auto">
            <a:xfrm>
              <a:off x="3330" y="1872"/>
              <a:ext cx="96" cy="96"/>
            </a:xfrm>
            <a:prstGeom prst="rect">
              <a:avLst/>
            </a:prstGeom>
            <a:solidFill>
              <a:srgbClr val="6600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49" name="Rectangle 897"/>
            <p:cNvSpPr>
              <a:spLocks noChangeArrowheads="1"/>
            </p:cNvSpPr>
            <p:nvPr/>
          </p:nvSpPr>
          <p:spPr bwMode="auto">
            <a:xfrm>
              <a:off x="3723" y="1872"/>
              <a:ext cx="96" cy="96"/>
            </a:xfrm>
            <a:prstGeom prst="rect">
              <a:avLst/>
            </a:prstGeom>
            <a:solidFill>
              <a:srgbClr val="6600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72" name="Rectangle 920"/>
            <p:cNvSpPr>
              <a:spLocks noChangeArrowheads="1"/>
            </p:cNvSpPr>
            <p:nvPr/>
          </p:nvSpPr>
          <p:spPr bwMode="auto">
            <a:xfrm>
              <a:off x="4116" y="1872"/>
              <a:ext cx="96" cy="96"/>
            </a:xfrm>
            <a:prstGeom prst="rect">
              <a:avLst/>
            </a:prstGeom>
            <a:solidFill>
              <a:srgbClr val="6600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364" name="Rectangle 1012"/>
            <p:cNvSpPr>
              <a:spLocks noChangeArrowheads="1"/>
            </p:cNvSpPr>
            <p:nvPr/>
          </p:nvSpPr>
          <p:spPr bwMode="auto">
            <a:xfrm>
              <a:off x="2544" y="2265"/>
              <a:ext cx="96" cy="96"/>
            </a:xfrm>
            <a:prstGeom prst="rect">
              <a:avLst/>
            </a:prstGeom>
            <a:solidFill>
              <a:srgbClr val="6600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579" name="Rectangle 1035"/>
            <p:cNvSpPr>
              <a:spLocks noChangeArrowheads="1"/>
            </p:cNvSpPr>
            <p:nvPr/>
          </p:nvSpPr>
          <p:spPr bwMode="auto">
            <a:xfrm>
              <a:off x="2937" y="2265"/>
              <a:ext cx="96" cy="96"/>
            </a:xfrm>
            <a:prstGeom prst="rect">
              <a:avLst/>
            </a:prstGeom>
            <a:solidFill>
              <a:srgbClr val="6600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02" name="Rectangle 1058"/>
            <p:cNvSpPr>
              <a:spLocks noChangeArrowheads="1"/>
            </p:cNvSpPr>
            <p:nvPr/>
          </p:nvSpPr>
          <p:spPr bwMode="auto">
            <a:xfrm>
              <a:off x="3330" y="2265"/>
              <a:ext cx="96" cy="96"/>
            </a:xfrm>
            <a:prstGeom prst="rect">
              <a:avLst/>
            </a:prstGeom>
            <a:solidFill>
              <a:srgbClr val="6600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25" name="Rectangle 1081"/>
            <p:cNvSpPr>
              <a:spLocks noChangeArrowheads="1"/>
            </p:cNvSpPr>
            <p:nvPr/>
          </p:nvSpPr>
          <p:spPr bwMode="auto">
            <a:xfrm>
              <a:off x="3723" y="2265"/>
              <a:ext cx="96" cy="96"/>
            </a:xfrm>
            <a:prstGeom prst="rect">
              <a:avLst/>
            </a:prstGeom>
            <a:solidFill>
              <a:srgbClr val="6600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48" name="Rectangle 1104"/>
            <p:cNvSpPr>
              <a:spLocks noChangeArrowheads="1"/>
            </p:cNvSpPr>
            <p:nvPr/>
          </p:nvSpPr>
          <p:spPr bwMode="auto">
            <a:xfrm>
              <a:off x="4116" y="2265"/>
              <a:ext cx="96" cy="96"/>
            </a:xfrm>
            <a:prstGeom prst="rect">
              <a:avLst/>
            </a:prstGeom>
            <a:solidFill>
              <a:srgbClr val="6600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17" name="Rectangle 1173"/>
            <p:cNvSpPr>
              <a:spLocks noChangeArrowheads="1"/>
            </p:cNvSpPr>
            <p:nvPr/>
          </p:nvSpPr>
          <p:spPr bwMode="auto">
            <a:xfrm>
              <a:off x="2544" y="2658"/>
              <a:ext cx="96" cy="96"/>
            </a:xfrm>
            <a:prstGeom prst="rect">
              <a:avLst/>
            </a:prstGeom>
            <a:solidFill>
              <a:srgbClr val="6600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40" name="Rectangle 1196"/>
            <p:cNvSpPr>
              <a:spLocks noChangeArrowheads="1"/>
            </p:cNvSpPr>
            <p:nvPr/>
          </p:nvSpPr>
          <p:spPr bwMode="auto">
            <a:xfrm>
              <a:off x="2937" y="2658"/>
              <a:ext cx="96" cy="96"/>
            </a:xfrm>
            <a:prstGeom prst="rect">
              <a:avLst/>
            </a:prstGeom>
            <a:solidFill>
              <a:srgbClr val="6600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63" name="Rectangle 1219"/>
            <p:cNvSpPr>
              <a:spLocks noChangeArrowheads="1"/>
            </p:cNvSpPr>
            <p:nvPr/>
          </p:nvSpPr>
          <p:spPr bwMode="auto">
            <a:xfrm>
              <a:off x="3330" y="2658"/>
              <a:ext cx="96" cy="96"/>
            </a:xfrm>
            <a:prstGeom prst="rect">
              <a:avLst/>
            </a:prstGeom>
            <a:solidFill>
              <a:srgbClr val="6600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86" name="Rectangle 1242"/>
            <p:cNvSpPr>
              <a:spLocks noChangeArrowheads="1"/>
            </p:cNvSpPr>
            <p:nvPr/>
          </p:nvSpPr>
          <p:spPr bwMode="auto">
            <a:xfrm>
              <a:off x="3723" y="2658"/>
              <a:ext cx="96" cy="96"/>
            </a:xfrm>
            <a:prstGeom prst="rect">
              <a:avLst/>
            </a:prstGeom>
            <a:solidFill>
              <a:srgbClr val="6600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09" name="Rectangle 1265"/>
            <p:cNvSpPr>
              <a:spLocks noChangeArrowheads="1"/>
            </p:cNvSpPr>
            <p:nvPr/>
          </p:nvSpPr>
          <p:spPr bwMode="auto">
            <a:xfrm>
              <a:off x="4116" y="2658"/>
              <a:ext cx="96" cy="96"/>
            </a:xfrm>
            <a:prstGeom prst="rect">
              <a:avLst/>
            </a:prstGeom>
            <a:solidFill>
              <a:srgbClr val="6600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78" name="Rectangle 1334"/>
            <p:cNvSpPr>
              <a:spLocks noChangeArrowheads="1"/>
            </p:cNvSpPr>
            <p:nvPr/>
          </p:nvSpPr>
          <p:spPr bwMode="auto">
            <a:xfrm>
              <a:off x="2544" y="3051"/>
              <a:ext cx="96" cy="96"/>
            </a:xfrm>
            <a:prstGeom prst="rect">
              <a:avLst/>
            </a:prstGeom>
            <a:solidFill>
              <a:srgbClr val="6600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01" name="Rectangle 1357"/>
            <p:cNvSpPr>
              <a:spLocks noChangeArrowheads="1"/>
            </p:cNvSpPr>
            <p:nvPr/>
          </p:nvSpPr>
          <p:spPr bwMode="auto">
            <a:xfrm>
              <a:off x="2937" y="3051"/>
              <a:ext cx="96" cy="96"/>
            </a:xfrm>
            <a:prstGeom prst="rect">
              <a:avLst/>
            </a:prstGeom>
            <a:solidFill>
              <a:srgbClr val="6600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24" name="Rectangle 1380"/>
            <p:cNvSpPr>
              <a:spLocks noChangeArrowheads="1"/>
            </p:cNvSpPr>
            <p:nvPr/>
          </p:nvSpPr>
          <p:spPr bwMode="auto">
            <a:xfrm>
              <a:off x="3330" y="3051"/>
              <a:ext cx="96" cy="96"/>
            </a:xfrm>
            <a:prstGeom prst="rect">
              <a:avLst/>
            </a:prstGeom>
            <a:solidFill>
              <a:srgbClr val="6600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47" name="Rectangle 1403"/>
            <p:cNvSpPr>
              <a:spLocks noChangeArrowheads="1"/>
            </p:cNvSpPr>
            <p:nvPr/>
          </p:nvSpPr>
          <p:spPr bwMode="auto">
            <a:xfrm>
              <a:off x="3723" y="3051"/>
              <a:ext cx="96" cy="96"/>
            </a:xfrm>
            <a:prstGeom prst="rect">
              <a:avLst/>
            </a:prstGeom>
            <a:solidFill>
              <a:srgbClr val="6600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70" name="Rectangle 1426"/>
            <p:cNvSpPr>
              <a:spLocks noChangeArrowheads="1"/>
            </p:cNvSpPr>
            <p:nvPr/>
          </p:nvSpPr>
          <p:spPr bwMode="auto">
            <a:xfrm>
              <a:off x="4116" y="3051"/>
              <a:ext cx="96" cy="96"/>
            </a:xfrm>
            <a:prstGeom prst="rect">
              <a:avLst/>
            </a:prstGeom>
            <a:solidFill>
              <a:srgbClr val="6600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39" name="Rectangle 1495"/>
            <p:cNvSpPr>
              <a:spLocks noChangeArrowheads="1"/>
            </p:cNvSpPr>
            <p:nvPr/>
          </p:nvSpPr>
          <p:spPr bwMode="auto">
            <a:xfrm>
              <a:off x="2544" y="3444"/>
              <a:ext cx="96" cy="96"/>
            </a:xfrm>
            <a:prstGeom prst="rect">
              <a:avLst/>
            </a:prstGeom>
            <a:solidFill>
              <a:srgbClr val="6600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62" name="Rectangle 1518"/>
            <p:cNvSpPr>
              <a:spLocks noChangeArrowheads="1"/>
            </p:cNvSpPr>
            <p:nvPr/>
          </p:nvSpPr>
          <p:spPr bwMode="auto">
            <a:xfrm>
              <a:off x="2937" y="3444"/>
              <a:ext cx="96" cy="96"/>
            </a:xfrm>
            <a:prstGeom prst="rect">
              <a:avLst/>
            </a:prstGeom>
            <a:solidFill>
              <a:srgbClr val="6600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85" name="Rectangle 1541"/>
            <p:cNvSpPr>
              <a:spLocks noChangeArrowheads="1"/>
            </p:cNvSpPr>
            <p:nvPr/>
          </p:nvSpPr>
          <p:spPr bwMode="auto">
            <a:xfrm>
              <a:off x="3330" y="3444"/>
              <a:ext cx="96" cy="96"/>
            </a:xfrm>
            <a:prstGeom prst="rect">
              <a:avLst/>
            </a:prstGeom>
            <a:solidFill>
              <a:srgbClr val="6600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08" name="Rectangle 1564"/>
            <p:cNvSpPr>
              <a:spLocks noChangeArrowheads="1"/>
            </p:cNvSpPr>
            <p:nvPr/>
          </p:nvSpPr>
          <p:spPr bwMode="auto">
            <a:xfrm>
              <a:off x="3723" y="3444"/>
              <a:ext cx="96" cy="96"/>
            </a:xfrm>
            <a:prstGeom prst="rect">
              <a:avLst/>
            </a:prstGeom>
            <a:solidFill>
              <a:srgbClr val="6600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31" name="Rectangle 1587"/>
            <p:cNvSpPr>
              <a:spLocks noChangeArrowheads="1"/>
            </p:cNvSpPr>
            <p:nvPr/>
          </p:nvSpPr>
          <p:spPr bwMode="auto">
            <a:xfrm>
              <a:off x="4116" y="3444"/>
              <a:ext cx="96" cy="96"/>
            </a:xfrm>
            <a:prstGeom prst="rect">
              <a:avLst/>
            </a:prstGeom>
            <a:solidFill>
              <a:srgbClr val="6600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" name="Group 1651"/>
          <p:cNvGrpSpPr>
            <a:grpSpLocks/>
          </p:cNvGrpSpPr>
          <p:nvPr/>
        </p:nvGrpSpPr>
        <p:grpSpPr bwMode="auto">
          <a:xfrm>
            <a:off x="5581650" y="2901950"/>
            <a:ext cx="2647950" cy="2647950"/>
            <a:chOff x="2832" y="1872"/>
            <a:chExt cx="1668" cy="1668"/>
          </a:xfrm>
        </p:grpSpPr>
        <p:sp>
          <p:nvSpPr>
            <p:cNvPr id="357181" name="Rectangle 829"/>
            <p:cNvSpPr>
              <a:spLocks noChangeArrowheads="1"/>
            </p:cNvSpPr>
            <p:nvPr/>
          </p:nvSpPr>
          <p:spPr bwMode="auto">
            <a:xfrm>
              <a:off x="2832" y="1872"/>
              <a:ext cx="96" cy="96"/>
            </a:xfrm>
            <a:prstGeom prst="rect">
              <a:avLst/>
            </a:prstGeom>
            <a:solidFill>
              <a:srgbClr val="66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04" name="Rectangle 852"/>
            <p:cNvSpPr>
              <a:spLocks noChangeArrowheads="1"/>
            </p:cNvSpPr>
            <p:nvPr/>
          </p:nvSpPr>
          <p:spPr bwMode="auto">
            <a:xfrm>
              <a:off x="3225" y="1872"/>
              <a:ext cx="96" cy="96"/>
            </a:xfrm>
            <a:prstGeom prst="rect">
              <a:avLst/>
            </a:prstGeom>
            <a:solidFill>
              <a:srgbClr val="66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27" name="Rectangle 875"/>
            <p:cNvSpPr>
              <a:spLocks noChangeArrowheads="1"/>
            </p:cNvSpPr>
            <p:nvPr/>
          </p:nvSpPr>
          <p:spPr bwMode="auto">
            <a:xfrm>
              <a:off x="3618" y="1872"/>
              <a:ext cx="96" cy="96"/>
            </a:xfrm>
            <a:prstGeom prst="rect">
              <a:avLst/>
            </a:prstGeom>
            <a:solidFill>
              <a:srgbClr val="66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50" name="Rectangle 898"/>
            <p:cNvSpPr>
              <a:spLocks noChangeArrowheads="1"/>
            </p:cNvSpPr>
            <p:nvPr/>
          </p:nvSpPr>
          <p:spPr bwMode="auto">
            <a:xfrm>
              <a:off x="4011" y="1872"/>
              <a:ext cx="96" cy="96"/>
            </a:xfrm>
            <a:prstGeom prst="rect">
              <a:avLst/>
            </a:prstGeom>
            <a:solidFill>
              <a:srgbClr val="66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73" name="Rectangle 921"/>
            <p:cNvSpPr>
              <a:spLocks noChangeArrowheads="1"/>
            </p:cNvSpPr>
            <p:nvPr/>
          </p:nvSpPr>
          <p:spPr bwMode="auto">
            <a:xfrm>
              <a:off x="4404" y="1872"/>
              <a:ext cx="96" cy="96"/>
            </a:xfrm>
            <a:prstGeom prst="rect">
              <a:avLst/>
            </a:prstGeom>
            <a:solidFill>
              <a:srgbClr val="66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365" name="Rectangle 1013"/>
            <p:cNvSpPr>
              <a:spLocks noChangeArrowheads="1"/>
            </p:cNvSpPr>
            <p:nvPr/>
          </p:nvSpPr>
          <p:spPr bwMode="auto">
            <a:xfrm>
              <a:off x="2832" y="2265"/>
              <a:ext cx="96" cy="96"/>
            </a:xfrm>
            <a:prstGeom prst="rect">
              <a:avLst/>
            </a:prstGeom>
            <a:solidFill>
              <a:srgbClr val="66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580" name="Rectangle 1036"/>
            <p:cNvSpPr>
              <a:spLocks noChangeArrowheads="1"/>
            </p:cNvSpPr>
            <p:nvPr/>
          </p:nvSpPr>
          <p:spPr bwMode="auto">
            <a:xfrm>
              <a:off x="3225" y="2265"/>
              <a:ext cx="96" cy="96"/>
            </a:xfrm>
            <a:prstGeom prst="rect">
              <a:avLst/>
            </a:prstGeom>
            <a:solidFill>
              <a:srgbClr val="66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03" name="Rectangle 1059"/>
            <p:cNvSpPr>
              <a:spLocks noChangeArrowheads="1"/>
            </p:cNvSpPr>
            <p:nvPr/>
          </p:nvSpPr>
          <p:spPr bwMode="auto">
            <a:xfrm>
              <a:off x="3618" y="2265"/>
              <a:ext cx="96" cy="96"/>
            </a:xfrm>
            <a:prstGeom prst="rect">
              <a:avLst/>
            </a:prstGeom>
            <a:solidFill>
              <a:srgbClr val="66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26" name="Rectangle 1082"/>
            <p:cNvSpPr>
              <a:spLocks noChangeArrowheads="1"/>
            </p:cNvSpPr>
            <p:nvPr/>
          </p:nvSpPr>
          <p:spPr bwMode="auto">
            <a:xfrm>
              <a:off x="4011" y="2265"/>
              <a:ext cx="96" cy="96"/>
            </a:xfrm>
            <a:prstGeom prst="rect">
              <a:avLst/>
            </a:prstGeom>
            <a:solidFill>
              <a:srgbClr val="66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49" name="Rectangle 1105"/>
            <p:cNvSpPr>
              <a:spLocks noChangeArrowheads="1"/>
            </p:cNvSpPr>
            <p:nvPr/>
          </p:nvSpPr>
          <p:spPr bwMode="auto">
            <a:xfrm>
              <a:off x="4404" y="2265"/>
              <a:ext cx="96" cy="96"/>
            </a:xfrm>
            <a:prstGeom prst="rect">
              <a:avLst/>
            </a:prstGeom>
            <a:solidFill>
              <a:srgbClr val="66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18" name="Rectangle 1174"/>
            <p:cNvSpPr>
              <a:spLocks noChangeArrowheads="1"/>
            </p:cNvSpPr>
            <p:nvPr/>
          </p:nvSpPr>
          <p:spPr bwMode="auto">
            <a:xfrm>
              <a:off x="2832" y="2658"/>
              <a:ext cx="96" cy="96"/>
            </a:xfrm>
            <a:prstGeom prst="rect">
              <a:avLst/>
            </a:prstGeom>
            <a:solidFill>
              <a:srgbClr val="66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41" name="Rectangle 1197"/>
            <p:cNvSpPr>
              <a:spLocks noChangeArrowheads="1"/>
            </p:cNvSpPr>
            <p:nvPr/>
          </p:nvSpPr>
          <p:spPr bwMode="auto">
            <a:xfrm>
              <a:off x="3225" y="2658"/>
              <a:ext cx="96" cy="96"/>
            </a:xfrm>
            <a:prstGeom prst="rect">
              <a:avLst/>
            </a:prstGeom>
            <a:solidFill>
              <a:srgbClr val="66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64" name="Rectangle 1220"/>
            <p:cNvSpPr>
              <a:spLocks noChangeArrowheads="1"/>
            </p:cNvSpPr>
            <p:nvPr/>
          </p:nvSpPr>
          <p:spPr bwMode="auto">
            <a:xfrm>
              <a:off x="3618" y="2658"/>
              <a:ext cx="96" cy="96"/>
            </a:xfrm>
            <a:prstGeom prst="rect">
              <a:avLst/>
            </a:prstGeom>
            <a:solidFill>
              <a:srgbClr val="66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87" name="Rectangle 1243"/>
            <p:cNvSpPr>
              <a:spLocks noChangeArrowheads="1"/>
            </p:cNvSpPr>
            <p:nvPr/>
          </p:nvSpPr>
          <p:spPr bwMode="auto">
            <a:xfrm>
              <a:off x="4011" y="2658"/>
              <a:ext cx="96" cy="96"/>
            </a:xfrm>
            <a:prstGeom prst="rect">
              <a:avLst/>
            </a:prstGeom>
            <a:solidFill>
              <a:srgbClr val="66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10" name="Rectangle 1266"/>
            <p:cNvSpPr>
              <a:spLocks noChangeArrowheads="1"/>
            </p:cNvSpPr>
            <p:nvPr/>
          </p:nvSpPr>
          <p:spPr bwMode="auto">
            <a:xfrm>
              <a:off x="4404" y="2658"/>
              <a:ext cx="96" cy="96"/>
            </a:xfrm>
            <a:prstGeom prst="rect">
              <a:avLst/>
            </a:prstGeom>
            <a:solidFill>
              <a:srgbClr val="66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79" name="Rectangle 1335"/>
            <p:cNvSpPr>
              <a:spLocks noChangeArrowheads="1"/>
            </p:cNvSpPr>
            <p:nvPr/>
          </p:nvSpPr>
          <p:spPr bwMode="auto">
            <a:xfrm>
              <a:off x="2832" y="3051"/>
              <a:ext cx="96" cy="96"/>
            </a:xfrm>
            <a:prstGeom prst="rect">
              <a:avLst/>
            </a:prstGeom>
            <a:solidFill>
              <a:srgbClr val="66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02" name="Rectangle 1358"/>
            <p:cNvSpPr>
              <a:spLocks noChangeArrowheads="1"/>
            </p:cNvSpPr>
            <p:nvPr/>
          </p:nvSpPr>
          <p:spPr bwMode="auto">
            <a:xfrm>
              <a:off x="3225" y="3051"/>
              <a:ext cx="96" cy="96"/>
            </a:xfrm>
            <a:prstGeom prst="rect">
              <a:avLst/>
            </a:prstGeom>
            <a:solidFill>
              <a:srgbClr val="66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25" name="Rectangle 1381"/>
            <p:cNvSpPr>
              <a:spLocks noChangeArrowheads="1"/>
            </p:cNvSpPr>
            <p:nvPr/>
          </p:nvSpPr>
          <p:spPr bwMode="auto">
            <a:xfrm>
              <a:off x="3618" y="3051"/>
              <a:ext cx="96" cy="96"/>
            </a:xfrm>
            <a:prstGeom prst="rect">
              <a:avLst/>
            </a:prstGeom>
            <a:solidFill>
              <a:srgbClr val="66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48" name="Rectangle 1404"/>
            <p:cNvSpPr>
              <a:spLocks noChangeArrowheads="1"/>
            </p:cNvSpPr>
            <p:nvPr/>
          </p:nvSpPr>
          <p:spPr bwMode="auto">
            <a:xfrm>
              <a:off x="4011" y="3051"/>
              <a:ext cx="96" cy="96"/>
            </a:xfrm>
            <a:prstGeom prst="rect">
              <a:avLst/>
            </a:prstGeom>
            <a:solidFill>
              <a:srgbClr val="66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71" name="Rectangle 1427"/>
            <p:cNvSpPr>
              <a:spLocks noChangeArrowheads="1"/>
            </p:cNvSpPr>
            <p:nvPr/>
          </p:nvSpPr>
          <p:spPr bwMode="auto">
            <a:xfrm>
              <a:off x="4404" y="3051"/>
              <a:ext cx="96" cy="96"/>
            </a:xfrm>
            <a:prstGeom prst="rect">
              <a:avLst/>
            </a:prstGeom>
            <a:solidFill>
              <a:srgbClr val="66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40" name="Rectangle 1496"/>
            <p:cNvSpPr>
              <a:spLocks noChangeArrowheads="1"/>
            </p:cNvSpPr>
            <p:nvPr/>
          </p:nvSpPr>
          <p:spPr bwMode="auto">
            <a:xfrm>
              <a:off x="2832" y="3444"/>
              <a:ext cx="96" cy="96"/>
            </a:xfrm>
            <a:prstGeom prst="rect">
              <a:avLst/>
            </a:prstGeom>
            <a:solidFill>
              <a:srgbClr val="66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63" name="Rectangle 1519"/>
            <p:cNvSpPr>
              <a:spLocks noChangeArrowheads="1"/>
            </p:cNvSpPr>
            <p:nvPr/>
          </p:nvSpPr>
          <p:spPr bwMode="auto">
            <a:xfrm>
              <a:off x="3225" y="3444"/>
              <a:ext cx="96" cy="96"/>
            </a:xfrm>
            <a:prstGeom prst="rect">
              <a:avLst/>
            </a:prstGeom>
            <a:solidFill>
              <a:srgbClr val="66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86" name="Rectangle 1542"/>
            <p:cNvSpPr>
              <a:spLocks noChangeArrowheads="1"/>
            </p:cNvSpPr>
            <p:nvPr/>
          </p:nvSpPr>
          <p:spPr bwMode="auto">
            <a:xfrm>
              <a:off x="3618" y="3444"/>
              <a:ext cx="96" cy="96"/>
            </a:xfrm>
            <a:prstGeom prst="rect">
              <a:avLst/>
            </a:prstGeom>
            <a:solidFill>
              <a:srgbClr val="66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09" name="Rectangle 1565"/>
            <p:cNvSpPr>
              <a:spLocks noChangeArrowheads="1"/>
            </p:cNvSpPr>
            <p:nvPr/>
          </p:nvSpPr>
          <p:spPr bwMode="auto">
            <a:xfrm>
              <a:off x="4011" y="3444"/>
              <a:ext cx="96" cy="96"/>
            </a:xfrm>
            <a:prstGeom prst="rect">
              <a:avLst/>
            </a:prstGeom>
            <a:solidFill>
              <a:srgbClr val="66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32" name="Rectangle 1588"/>
            <p:cNvSpPr>
              <a:spLocks noChangeArrowheads="1"/>
            </p:cNvSpPr>
            <p:nvPr/>
          </p:nvSpPr>
          <p:spPr bwMode="auto">
            <a:xfrm>
              <a:off x="4404" y="3444"/>
              <a:ext cx="96" cy="96"/>
            </a:xfrm>
            <a:prstGeom prst="rect">
              <a:avLst/>
            </a:prstGeom>
            <a:solidFill>
              <a:srgbClr val="66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" name="Group 1650"/>
          <p:cNvGrpSpPr>
            <a:grpSpLocks/>
          </p:cNvGrpSpPr>
          <p:nvPr/>
        </p:nvGrpSpPr>
        <p:grpSpPr bwMode="auto">
          <a:xfrm>
            <a:off x="5276850" y="3359150"/>
            <a:ext cx="2647950" cy="2647950"/>
            <a:chOff x="2640" y="2160"/>
            <a:chExt cx="1668" cy="1668"/>
          </a:xfrm>
        </p:grpSpPr>
        <p:sp>
          <p:nvSpPr>
            <p:cNvPr id="357182" name="Rectangle 830"/>
            <p:cNvSpPr>
              <a:spLocks noChangeArrowheads="1"/>
            </p:cNvSpPr>
            <p:nvPr/>
          </p:nvSpPr>
          <p:spPr bwMode="auto">
            <a:xfrm>
              <a:off x="2640" y="2160"/>
              <a:ext cx="96" cy="96"/>
            </a:xfrm>
            <a:prstGeom prst="rect">
              <a:avLst/>
            </a:prstGeom>
            <a:solidFill>
              <a:srgbClr val="00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05" name="Rectangle 853"/>
            <p:cNvSpPr>
              <a:spLocks noChangeArrowheads="1"/>
            </p:cNvSpPr>
            <p:nvPr/>
          </p:nvSpPr>
          <p:spPr bwMode="auto">
            <a:xfrm>
              <a:off x="3033" y="2160"/>
              <a:ext cx="96" cy="96"/>
            </a:xfrm>
            <a:prstGeom prst="rect">
              <a:avLst/>
            </a:prstGeom>
            <a:solidFill>
              <a:srgbClr val="00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28" name="Rectangle 876"/>
            <p:cNvSpPr>
              <a:spLocks noChangeArrowheads="1"/>
            </p:cNvSpPr>
            <p:nvPr/>
          </p:nvSpPr>
          <p:spPr bwMode="auto">
            <a:xfrm>
              <a:off x="3426" y="2160"/>
              <a:ext cx="96" cy="96"/>
            </a:xfrm>
            <a:prstGeom prst="rect">
              <a:avLst/>
            </a:prstGeom>
            <a:solidFill>
              <a:srgbClr val="00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51" name="Rectangle 899"/>
            <p:cNvSpPr>
              <a:spLocks noChangeArrowheads="1"/>
            </p:cNvSpPr>
            <p:nvPr/>
          </p:nvSpPr>
          <p:spPr bwMode="auto">
            <a:xfrm>
              <a:off x="3819" y="2160"/>
              <a:ext cx="96" cy="96"/>
            </a:xfrm>
            <a:prstGeom prst="rect">
              <a:avLst/>
            </a:prstGeom>
            <a:solidFill>
              <a:srgbClr val="00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74" name="Rectangle 922"/>
            <p:cNvSpPr>
              <a:spLocks noChangeArrowheads="1"/>
            </p:cNvSpPr>
            <p:nvPr/>
          </p:nvSpPr>
          <p:spPr bwMode="auto">
            <a:xfrm>
              <a:off x="4212" y="2160"/>
              <a:ext cx="96" cy="96"/>
            </a:xfrm>
            <a:prstGeom prst="rect">
              <a:avLst/>
            </a:prstGeom>
            <a:solidFill>
              <a:srgbClr val="00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366" name="Rectangle 1014"/>
            <p:cNvSpPr>
              <a:spLocks noChangeArrowheads="1"/>
            </p:cNvSpPr>
            <p:nvPr/>
          </p:nvSpPr>
          <p:spPr bwMode="auto">
            <a:xfrm>
              <a:off x="2640" y="2553"/>
              <a:ext cx="96" cy="96"/>
            </a:xfrm>
            <a:prstGeom prst="rect">
              <a:avLst/>
            </a:prstGeom>
            <a:solidFill>
              <a:srgbClr val="00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581" name="Rectangle 1037"/>
            <p:cNvSpPr>
              <a:spLocks noChangeArrowheads="1"/>
            </p:cNvSpPr>
            <p:nvPr/>
          </p:nvSpPr>
          <p:spPr bwMode="auto">
            <a:xfrm>
              <a:off x="3033" y="2553"/>
              <a:ext cx="96" cy="96"/>
            </a:xfrm>
            <a:prstGeom prst="rect">
              <a:avLst/>
            </a:prstGeom>
            <a:solidFill>
              <a:srgbClr val="00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04" name="Rectangle 1060"/>
            <p:cNvSpPr>
              <a:spLocks noChangeArrowheads="1"/>
            </p:cNvSpPr>
            <p:nvPr/>
          </p:nvSpPr>
          <p:spPr bwMode="auto">
            <a:xfrm>
              <a:off x="3426" y="2553"/>
              <a:ext cx="96" cy="96"/>
            </a:xfrm>
            <a:prstGeom prst="rect">
              <a:avLst/>
            </a:prstGeom>
            <a:solidFill>
              <a:srgbClr val="00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27" name="Rectangle 1083"/>
            <p:cNvSpPr>
              <a:spLocks noChangeArrowheads="1"/>
            </p:cNvSpPr>
            <p:nvPr/>
          </p:nvSpPr>
          <p:spPr bwMode="auto">
            <a:xfrm>
              <a:off x="3819" y="2553"/>
              <a:ext cx="96" cy="96"/>
            </a:xfrm>
            <a:prstGeom prst="rect">
              <a:avLst/>
            </a:prstGeom>
            <a:solidFill>
              <a:srgbClr val="00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50" name="Rectangle 1106"/>
            <p:cNvSpPr>
              <a:spLocks noChangeArrowheads="1"/>
            </p:cNvSpPr>
            <p:nvPr/>
          </p:nvSpPr>
          <p:spPr bwMode="auto">
            <a:xfrm>
              <a:off x="4212" y="2553"/>
              <a:ext cx="96" cy="96"/>
            </a:xfrm>
            <a:prstGeom prst="rect">
              <a:avLst/>
            </a:prstGeom>
            <a:solidFill>
              <a:srgbClr val="00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19" name="Rectangle 1175"/>
            <p:cNvSpPr>
              <a:spLocks noChangeArrowheads="1"/>
            </p:cNvSpPr>
            <p:nvPr/>
          </p:nvSpPr>
          <p:spPr bwMode="auto">
            <a:xfrm>
              <a:off x="2640" y="2946"/>
              <a:ext cx="96" cy="96"/>
            </a:xfrm>
            <a:prstGeom prst="rect">
              <a:avLst/>
            </a:prstGeom>
            <a:solidFill>
              <a:srgbClr val="00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42" name="Rectangle 1198"/>
            <p:cNvSpPr>
              <a:spLocks noChangeArrowheads="1"/>
            </p:cNvSpPr>
            <p:nvPr/>
          </p:nvSpPr>
          <p:spPr bwMode="auto">
            <a:xfrm>
              <a:off x="3033" y="2946"/>
              <a:ext cx="96" cy="96"/>
            </a:xfrm>
            <a:prstGeom prst="rect">
              <a:avLst/>
            </a:prstGeom>
            <a:solidFill>
              <a:srgbClr val="00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65" name="Rectangle 1221"/>
            <p:cNvSpPr>
              <a:spLocks noChangeArrowheads="1"/>
            </p:cNvSpPr>
            <p:nvPr/>
          </p:nvSpPr>
          <p:spPr bwMode="auto">
            <a:xfrm>
              <a:off x="3426" y="2946"/>
              <a:ext cx="96" cy="96"/>
            </a:xfrm>
            <a:prstGeom prst="rect">
              <a:avLst/>
            </a:prstGeom>
            <a:solidFill>
              <a:srgbClr val="00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88" name="Rectangle 1244"/>
            <p:cNvSpPr>
              <a:spLocks noChangeArrowheads="1"/>
            </p:cNvSpPr>
            <p:nvPr/>
          </p:nvSpPr>
          <p:spPr bwMode="auto">
            <a:xfrm>
              <a:off x="3819" y="2946"/>
              <a:ext cx="96" cy="96"/>
            </a:xfrm>
            <a:prstGeom prst="rect">
              <a:avLst/>
            </a:prstGeom>
            <a:solidFill>
              <a:srgbClr val="00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11" name="Rectangle 1267"/>
            <p:cNvSpPr>
              <a:spLocks noChangeArrowheads="1"/>
            </p:cNvSpPr>
            <p:nvPr/>
          </p:nvSpPr>
          <p:spPr bwMode="auto">
            <a:xfrm>
              <a:off x="4212" y="2946"/>
              <a:ext cx="96" cy="96"/>
            </a:xfrm>
            <a:prstGeom prst="rect">
              <a:avLst/>
            </a:prstGeom>
            <a:solidFill>
              <a:srgbClr val="00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80" name="Rectangle 1336"/>
            <p:cNvSpPr>
              <a:spLocks noChangeArrowheads="1"/>
            </p:cNvSpPr>
            <p:nvPr/>
          </p:nvSpPr>
          <p:spPr bwMode="auto">
            <a:xfrm>
              <a:off x="2640" y="3339"/>
              <a:ext cx="96" cy="96"/>
            </a:xfrm>
            <a:prstGeom prst="rect">
              <a:avLst/>
            </a:prstGeom>
            <a:solidFill>
              <a:srgbClr val="00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03" name="Rectangle 1359"/>
            <p:cNvSpPr>
              <a:spLocks noChangeArrowheads="1"/>
            </p:cNvSpPr>
            <p:nvPr/>
          </p:nvSpPr>
          <p:spPr bwMode="auto">
            <a:xfrm>
              <a:off x="3033" y="3339"/>
              <a:ext cx="96" cy="96"/>
            </a:xfrm>
            <a:prstGeom prst="rect">
              <a:avLst/>
            </a:prstGeom>
            <a:solidFill>
              <a:srgbClr val="00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26" name="Rectangle 1382"/>
            <p:cNvSpPr>
              <a:spLocks noChangeArrowheads="1"/>
            </p:cNvSpPr>
            <p:nvPr/>
          </p:nvSpPr>
          <p:spPr bwMode="auto">
            <a:xfrm>
              <a:off x="3426" y="3339"/>
              <a:ext cx="96" cy="96"/>
            </a:xfrm>
            <a:prstGeom prst="rect">
              <a:avLst/>
            </a:prstGeom>
            <a:solidFill>
              <a:srgbClr val="00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49" name="Rectangle 1405"/>
            <p:cNvSpPr>
              <a:spLocks noChangeArrowheads="1"/>
            </p:cNvSpPr>
            <p:nvPr/>
          </p:nvSpPr>
          <p:spPr bwMode="auto">
            <a:xfrm>
              <a:off x="3819" y="3339"/>
              <a:ext cx="96" cy="96"/>
            </a:xfrm>
            <a:prstGeom prst="rect">
              <a:avLst/>
            </a:prstGeom>
            <a:solidFill>
              <a:srgbClr val="00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72" name="Rectangle 1428"/>
            <p:cNvSpPr>
              <a:spLocks noChangeArrowheads="1"/>
            </p:cNvSpPr>
            <p:nvPr/>
          </p:nvSpPr>
          <p:spPr bwMode="auto">
            <a:xfrm>
              <a:off x="4212" y="3339"/>
              <a:ext cx="96" cy="96"/>
            </a:xfrm>
            <a:prstGeom prst="rect">
              <a:avLst/>
            </a:prstGeom>
            <a:solidFill>
              <a:srgbClr val="00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41" name="Rectangle 1497"/>
            <p:cNvSpPr>
              <a:spLocks noChangeArrowheads="1"/>
            </p:cNvSpPr>
            <p:nvPr/>
          </p:nvSpPr>
          <p:spPr bwMode="auto">
            <a:xfrm>
              <a:off x="2640" y="3732"/>
              <a:ext cx="96" cy="96"/>
            </a:xfrm>
            <a:prstGeom prst="rect">
              <a:avLst/>
            </a:prstGeom>
            <a:solidFill>
              <a:srgbClr val="00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64" name="Rectangle 1520"/>
            <p:cNvSpPr>
              <a:spLocks noChangeArrowheads="1"/>
            </p:cNvSpPr>
            <p:nvPr/>
          </p:nvSpPr>
          <p:spPr bwMode="auto">
            <a:xfrm>
              <a:off x="3033" y="3732"/>
              <a:ext cx="96" cy="96"/>
            </a:xfrm>
            <a:prstGeom prst="rect">
              <a:avLst/>
            </a:prstGeom>
            <a:solidFill>
              <a:srgbClr val="00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87" name="Rectangle 1543"/>
            <p:cNvSpPr>
              <a:spLocks noChangeArrowheads="1"/>
            </p:cNvSpPr>
            <p:nvPr/>
          </p:nvSpPr>
          <p:spPr bwMode="auto">
            <a:xfrm>
              <a:off x="3426" y="3732"/>
              <a:ext cx="96" cy="96"/>
            </a:xfrm>
            <a:prstGeom prst="rect">
              <a:avLst/>
            </a:prstGeom>
            <a:solidFill>
              <a:srgbClr val="00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10" name="Rectangle 1566"/>
            <p:cNvSpPr>
              <a:spLocks noChangeArrowheads="1"/>
            </p:cNvSpPr>
            <p:nvPr/>
          </p:nvSpPr>
          <p:spPr bwMode="auto">
            <a:xfrm>
              <a:off x="3819" y="3732"/>
              <a:ext cx="96" cy="96"/>
            </a:xfrm>
            <a:prstGeom prst="rect">
              <a:avLst/>
            </a:prstGeom>
            <a:solidFill>
              <a:srgbClr val="00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33" name="Rectangle 1589"/>
            <p:cNvSpPr>
              <a:spLocks noChangeArrowheads="1"/>
            </p:cNvSpPr>
            <p:nvPr/>
          </p:nvSpPr>
          <p:spPr bwMode="auto">
            <a:xfrm>
              <a:off x="4212" y="3732"/>
              <a:ext cx="96" cy="96"/>
            </a:xfrm>
            <a:prstGeom prst="rect">
              <a:avLst/>
            </a:prstGeom>
            <a:solidFill>
              <a:srgbClr val="00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" name="Group 1658"/>
          <p:cNvGrpSpPr>
            <a:grpSpLocks/>
          </p:cNvGrpSpPr>
          <p:nvPr/>
        </p:nvGrpSpPr>
        <p:grpSpPr bwMode="auto">
          <a:xfrm>
            <a:off x="5581650" y="3054350"/>
            <a:ext cx="2647950" cy="2647950"/>
            <a:chOff x="2832" y="1968"/>
            <a:chExt cx="1668" cy="1668"/>
          </a:xfrm>
        </p:grpSpPr>
        <p:sp>
          <p:nvSpPr>
            <p:cNvPr id="357183" name="Rectangle 831"/>
            <p:cNvSpPr>
              <a:spLocks noChangeArrowheads="1"/>
            </p:cNvSpPr>
            <p:nvPr/>
          </p:nvSpPr>
          <p:spPr bwMode="auto">
            <a:xfrm>
              <a:off x="2832" y="1968"/>
              <a:ext cx="96" cy="96"/>
            </a:xfrm>
            <a:prstGeom prst="rect">
              <a:avLst/>
            </a:prstGeom>
            <a:solidFill>
              <a:srgbClr val="FF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06" name="Rectangle 854"/>
            <p:cNvSpPr>
              <a:spLocks noChangeArrowheads="1"/>
            </p:cNvSpPr>
            <p:nvPr/>
          </p:nvSpPr>
          <p:spPr bwMode="auto">
            <a:xfrm>
              <a:off x="3225" y="1968"/>
              <a:ext cx="96" cy="96"/>
            </a:xfrm>
            <a:prstGeom prst="rect">
              <a:avLst/>
            </a:prstGeom>
            <a:solidFill>
              <a:srgbClr val="FF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29" name="Rectangle 877"/>
            <p:cNvSpPr>
              <a:spLocks noChangeArrowheads="1"/>
            </p:cNvSpPr>
            <p:nvPr/>
          </p:nvSpPr>
          <p:spPr bwMode="auto">
            <a:xfrm>
              <a:off x="3618" y="1968"/>
              <a:ext cx="96" cy="96"/>
            </a:xfrm>
            <a:prstGeom prst="rect">
              <a:avLst/>
            </a:prstGeom>
            <a:solidFill>
              <a:srgbClr val="FF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52" name="Rectangle 900"/>
            <p:cNvSpPr>
              <a:spLocks noChangeArrowheads="1"/>
            </p:cNvSpPr>
            <p:nvPr/>
          </p:nvSpPr>
          <p:spPr bwMode="auto">
            <a:xfrm>
              <a:off x="4011" y="1968"/>
              <a:ext cx="96" cy="96"/>
            </a:xfrm>
            <a:prstGeom prst="rect">
              <a:avLst/>
            </a:prstGeom>
            <a:solidFill>
              <a:srgbClr val="FF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75" name="Rectangle 923"/>
            <p:cNvSpPr>
              <a:spLocks noChangeArrowheads="1"/>
            </p:cNvSpPr>
            <p:nvPr/>
          </p:nvSpPr>
          <p:spPr bwMode="auto">
            <a:xfrm>
              <a:off x="4404" y="1968"/>
              <a:ext cx="96" cy="96"/>
            </a:xfrm>
            <a:prstGeom prst="rect">
              <a:avLst/>
            </a:prstGeom>
            <a:solidFill>
              <a:srgbClr val="FF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367" name="Rectangle 1015"/>
            <p:cNvSpPr>
              <a:spLocks noChangeArrowheads="1"/>
            </p:cNvSpPr>
            <p:nvPr/>
          </p:nvSpPr>
          <p:spPr bwMode="auto">
            <a:xfrm>
              <a:off x="2832" y="2361"/>
              <a:ext cx="96" cy="96"/>
            </a:xfrm>
            <a:prstGeom prst="rect">
              <a:avLst/>
            </a:prstGeom>
            <a:solidFill>
              <a:srgbClr val="FF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582" name="Rectangle 1038"/>
            <p:cNvSpPr>
              <a:spLocks noChangeArrowheads="1"/>
            </p:cNvSpPr>
            <p:nvPr/>
          </p:nvSpPr>
          <p:spPr bwMode="auto">
            <a:xfrm>
              <a:off x="3225" y="2361"/>
              <a:ext cx="96" cy="96"/>
            </a:xfrm>
            <a:prstGeom prst="rect">
              <a:avLst/>
            </a:prstGeom>
            <a:solidFill>
              <a:srgbClr val="FF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05" name="Rectangle 1061"/>
            <p:cNvSpPr>
              <a:spLocks noChangeArrowheads="1"/>
            </p:cNvSpPr>
            <p:nvPr/>
          </p:nvSpPr>
          <p:spPr bwMode="auto">
            <a:xfrm>
              <a:off x="3618" y="2361"/>
              <a:ext cx="96" cy="96"/>
            </a:xfrm>
            <a:prstGeom prst="rect">
              <a:avLst/>
            </a:prstGeom>
            <a:solidFill>
              <a:srgbClr val="FF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28" name="Rectangle 1084"/>
            <p:cNvSpPr>
              <a:spLocks noChangeArrowheads="1"/>
            </p:cNvSpPr>
            <p:nvPr/>
          </p:nvSpPr>
          <p:spPr bwMode="auto">
            <a:xfrm>
              <a:off x="4011" y="2361"/>
              <a:ext cx="96" cy="96"/>
            </a:xfrm>
            <a:prstGeom prst="rect">
              <a:avLst/>
            </a:prstGeom>
            <a:solidFill>
              <a:srgbClr val="FF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51" name="Rectangle 1107"/>
            <p:cNvSpPr>
              <a:spLocks noChangeArrowheads="1"/>
            </p:cNvSpPr>
            <p:nvPr/>
          </p:nvSpPr>
          <p:spPr bwMode="auto">
            <a:xfrm>
              <a:off x="4404" y="2361"/>
              <a:ext cx="96" cy="96"/>
            </a:xfrm>
            <a:prstGeom prst="rect">
              <a:avLst/>
            </a:prstGeom>
            <a:solidFill>
              <a:srgbClr val="FF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20" name="Rectangle 1176"/>
            <p:cNvSpPr>
              <a:spLocks noChangeArrowheads="1"/>
            </p:cNvSpPr>
            <p:nvPr/>
          </p:nvSpPr>
          <p:spPr bwMode="auto">
            <a:xfrm>
              <a:off x="2832" y="2754"/>
              <a:ext cx="96" cy="96"/>
            </a:xfrm>
            <a:prstGeom prst="rect">
              <a:avLst/>
            </a:prstGeom>
            <a:solidFill>
              <a:srgbClr val="FF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43" name="Rectangle 1199"/>
            <p:cNvSpPr>
              <a:spLocks noChangeArrowheads="1"/>
            </p:cNvSpPr>
            <p:nvPr/>
          </p:nvSpPr>
          <p:spPr bwMode="auto">
            <a:xfrm>
              <a:off x="3225" y="2754"/>
              <a:ext cx="96" cy="96"/>
            </a:xfrm>
            <a:prstGeom prst="rect">
              <a:avLst/>
            </a:prstGeom>
            <a:solidFill>
              <a:srgbClr val="FF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66" name="Rectangle 1222"/>
            <p:cNvSpPr>
              <a:spLocks noChangeArrowheads="1"/>
            </p:cNvSpPr>
            <p:nvPr/>
          </p:nvSpPr>
          <p:spPr bwMode="auto">
            <a:xfrm>
              <a:off x="3618" y="2754"/>
              <a:ext cx="96" cy="96"/>
            </a:xfrm>
            <a:prstGeom prst="rect">
              <a:avLst/>
            </a:prstGeom>
            <a:solidFill>
              <a:srgbClr val="FF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89" name="Rectangle 1245"/>
            <p:cNvSpPr>
              <a:spLocks noChangeArrowheads="1"/>
            </p:cNvSpPr>
            <p:nvPr/>
          </p:nvSpPr>
          <p:spPr bwMode="auto">
            <a:xfrm>
              <a:off x="4011" y="2754"/>
              <a:ext cx="96" cy="96"/>
            </a:xfrm>
            <a:prstGeom prst="rect">
              <a:avLst/>
            </a:prstGeom>
            <a:solidFill>
              <a:srgbClr val="FF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12" name="Rectangle 1268"/>
            <p:cNvSpPr>
              <a:spLocks noChangeArrowheads="1"/>
            </p:cNvSpPr>
            <p:nvPr/>
          </p:nvSpPr>
          <p:spPr bwMode="auto">
            <a:xfrm>
              <a:off x="4404" y="2754"/>
              <a:ext cx="96" cy="96"/>
            </a:xfrm>
            <a:prstGeom prst="rect">
              <a:avLst/>
            </a:prstGeom>
            <a:solidFill>
              <a:srgbClr val="FF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81" name="Rectangle 1337"/>
            <p:cNvSpPr>
              <a:spLocks noChangeArrowheads="1"/>
            </p:cNvSpPr>
            <p:nvPr/>
          </p:nvSpPr>
          <p:spPr bwMode="auto">
            <a:xfrm>
              <a:off x="2832" y="3147"/>
              <a:ext cx="96" cy="96"/>
            </a:xfrm>
            <a:prstGeom prst="rect">
              <a:avLst/>
            </a:prstGeom>
            <a:solidFill>
              <a:srgbClr val="FF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04" name="Rectangle 1360"/>
            <p:cNvSpPr>
              <a:spLocks noChangeArrowheads="1"/>
            </p:cNvSpPr>
            <p:nvPr/>
          </p:nvSpPr>
          <p:spPr bwMode="auto">
            <a:xfrm>
              <a:off x="3225" y="3147"/>
              <a:ext cx="96" cy="96"/>
            </a:xfrm>
            <a:prstGeom prst="rect">
              <a:avLst/>
            </a:prstGeom>
            <a:solidFill>
              <a:srgbClr val="FF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27" name="Rectangle 1383"/>
            <p:cNvSpPr>
              <a:spLocks noChangeArrowheads="1"/>
            </p:cNvSpPr>
            <p:nvPr/>
          </p:nvSpPr>
          <p:spPr bwMode="auto">
            <a:xfrm>
              <a:off x="3618" y="3147"/>
              <a:ext cx="96" cy="96"/>
            </a:xfrm>
            <a:prstGeom prst="rect">
              <a:avLst/>
            </a:prstGeom>
            <a:solidFill>
              <a:srgbClr val="FF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50" name="Rectangle 1406"/>
            <p:cNvSpPr>
              <a:spLocks noChangeArrowheads="1"/>
            </p:cNvSpPr>
            <p:nvPr/>
          </p:nvSpPr>
          <p:spPr bwMode="auto">
            <a:xfrm>
              <a:off x="4011" y="3147"/>
              <a:ext cx="96" cy="96"/>
            </a:xfrm>
            <a:prstGeom prst="rect">
              <a:avLst/>
            </a:prstGeom>
            <a:solidFill>
              <a:srgbClr val="FF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73" name="Rectangle 1429"/>
            <p:cNvSpPr>
              <a:spLocks noChangeArrowheads="1"/>
            </p:cNvSpPr>
            <p:nvPr/>
          </p:nvSpPr>
          <p:spPr bwMode="auto">
            <a:xfrm>
              <a:off x="4404" y="3147"/>
              <a:ext cx="96" cy="96"/>
            </a:xfrm>
            <a:prstGeom prst="rect">
              <a:avLst/>
            </a:prstGeom>
            <a:solidFill>
              <a:srgbClr val="FF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42" name="Rectangle 1498"/>
            <p:cNvSpPr>
              <a:spLocks noChangeArrowheads="1"/>
            </p:cNvSpPr>
            <p:nvPr/>
          </p:nvSpPr>
          <p:spPr bwMode="auto">
            <a:xfrm>
              <a:off x="2832" y="3540"/>
              <a:ext cx="96" cy="96"/>
            </a:xfrm>
            <a:prstGeom prst="rect">
              <a:avLst/>
            </a:prstGeom>
            <a:solidFill>
              <a:srgbClr val="FF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65" name="Rectangle 1521"/>
            <p:cNvSpPr>
              <a:spLocks noChangeArrowheads="1"/>
            </p:cNvSpPr>
            <p:nvPr/>
          </p:nvSpPr>
          <p:spPr bwMode="auto">
            <a:xfrm>
              <a:off x="3225" y="3540"/>
              <a:ext cx="96" cy="96"/>
            </a:xfrm>
            <a:prstGeom prst="rect">
              <a:avLst/>
            </a:prstGeom>
            <a:solidFill>
              <a:srgbClr val="FF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88" name="Rectangle 1544"/>
            <p:cNvSpPr>
              <a:spLocks noChangeArrowheads="1"/>
            </p:cNvSpPr>
            <p:nvPr/>
          </p:nvSpPr>
          <p:spPr bwMode="auto">
            <a:xfrm>
              <a:off x="3618" y="3540"/>
              <a:ext cx="96" cy="96"/>
            </a:xfrm>
            <a:prstGeom prst="rect">
              <a:avLst/>
            </a:prstGeom>
            <a:solidFill>
              <a:srgbClr val="FF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11" name="Rectangle 1567"/>
            <p:cNvSpPr>
              <a:spLocks noChangeArrowheads="1"/>
            </p:cNvSpPr>
            <p:nvPr/>
          </p:nvSpPr>
          <p:spPr bwMode="auto">
            <a:xfrm>
              <a:off x="4011" y="3540"/>
              <a:ext cx="96" cy="96"/>
            </a:xfrm>
            <a:prstGeom prst="rect">
              <a:avLst/>
            </a:prstGeom>
            <a:solidFill>
              <a:srgbClr val="FF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34" name="Rectangle 1590"/>
            <p:cNvSpPr>
              <a:spLocks noChangeArrowheads="1"/>
            </p:cNvSpPr>
            <p:nvPr/>
          </p:nvSpPr>
          <p:spPr bwMode="auto">
            <a:xfrm>
              <a:off x="4404" y="3540"/>
              <a:ext cx="96" cy="96"/>
            </a:xfrm>
            <a:prstGeom prst="rect">
              <a:avLst/>
            </a:prstGeom>
            <a:solidFill>
              <a:srgbClr val="FF00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" name="Group 1661"/>
          <p:cNvGrpSpPr>
            <a:grpSpLocks/>
          </p:cNvGrpSpPr>
          <p:nvPr/>
        </p:nvGrpSpPr>
        <p:grpSpPr bwMode="auto">
          <a:xfrm>
            <a:off x="5429250" y="2901950"/>
            <a:ext cx="2647950" cy="2647950"/>
            <a:chOff x="2544" y="2064"/>
            <a:chExt cx="1668" cy="1668"/>
          </a:xfrm>
        </p:grpSpPr>
        <p:sp>
          <p:nvSpPr>
            <p:cNvPr id="357184" name="Rectangle 832"/>
            <p:cNvSpPr>
              <a:spLocks noChangeArrowheads="1"/>
            </p:cNvSpPr>
            <p:nvPr/>
          </p:nvSpPr>
          <p:spPr bwMode="auto">
            <a:xfrm>
              <a:off x="2544" y="2064"/>
              <a:ext cx="96" cy="96"/>
            </a:xfrm>
            <a:prstGeom prst="rect">
              <a:avLst/>
            </a:prstGeom>
            <a:solidFill>
              <a:srgbClr val="CC66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07" name="Rectangle 855"/>
            <p:cNvSpPr>
              <a:spLocks noChangeArrowheads="1"/>
            </p:cNvSpPr>
            <p:nvPr/>
          </p:nvSpPr>
          <p:spPr bwMode="auto">
            <a:xfrm>
              <a:off x="2937" y="2064"/>
              <a:ext cx="96" cy="96"/>
            </a:xfrm>
            <a:prstGeom prst="rect">
              <a:avLst/>
            </a:prstGeom>
            <a:solidFill>
              <a:srgbClr val="CC66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30" name="Rectangle 878"/>
            <p:cNvSpPr>
              <a:spLocks noChangeArrowheads="1"/>
            </p:cNvSpPr>
            <p:nvPr/>
          </p:nvSpPr>
          <p:spPr bwMode="auto">
            <a:xfrm>
              <a:off x="3330" y="2064"/>
              <a:ext cx="96" cy="96"/>
            </a:xfrm>
            <a:prstGeom prst="rect">
              <a:avLst/>
            </a:prstGeom>
            <a:solidFill>
              <a:srgbClr val="CC66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53" name="Rectangle 901"/>
            <p:cNvSpPr>
              <a:spLocks noChangeArrowheads="1"/>
            </p:cNvSpPr>
            <p:nvPr/>
          </p:nvSpPr>
          <p:spPr bwMode="auto">
            <a:xfrm>
              <a:off x="3723" y="2064"/>
              <a:ext cx="96" cy="96"/>
            </a:xfrm>
            <a:prstGeom prst="rect">
              <a:avLst/>
            </a:prstGeom>
            <a:solidFill>
              <a:srgbClr val="CC66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76" name="Rectangle 924"/>
            <p:cNvSpPr>
              <a:spLocks noChangeArrowheads="1"/>
            </p:cNvSpPr>
            <p:nvPr/>
          </p:nvSpPr>
          <p:spPr bwMode="auto">
            <a:xfrm>
              <a:off x="4116" y="2064"/>
              <a:ext cx="96" cy="96"/>
            </a:xfrm>
            <a:prstGeom prst="rect">
              <a:avLst/>
            </a:prstGeom>
            <a:solidFill>
              <a:srgbClr val="CC66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368" name="Rectangle 1016"/>
            <p:cNvSpPr>
              <a:spLocks noChangeArrowheads="1"/>
            </p:cNvSpPr>
            <p:nvPr/>
          </p:nvSpPr>
          <p:spPr bwMode="auto">
            <a:xfrm>
              <a:off x="2544" y="2457"/>
              <a:ext cx="96" cy="96"/>
            </a:xfrm>
            <a:prstGeom prst="rect">
              <a:avLst/>
            </a:prstGeom>
            <a:solidFill>
              <a:srgbClr val="CC66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583" name="Rectangle 1039"/>
            <p:cNvSpPr>
              <a:spLocks noChangeArrowheads="1"/>
            </p:cNvSpPr>
            <p:nvPr/>
          </p:nvSpPr>
          <p:spPr bwMode="auto">
            <a:xfrm>
              <a:off x="2937" y="2457"/>
              <a:ext cx="96" cy="96"/>
            </a:xfrm>
            <a:prstGeom prst="rect">
              <a:avLst/>
            </a:prstGeom>
            <a:solidFill>
              <a:srgbClr val="CC66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06" name="Rectangle 1062"/>
            <p:cNvSpPr>
              <a:spLocks noChangeArrowheads="1"/>
            </p:cNvSpPr>
            <p:nvPr/>
          </p:nvSpPr>
          <p:spPr bwMode="auto">
            <a:xfrm>
              <a:off x="3330" y="2457"/>
              <a:ext cx="96" cy="96"/>
            </a:xfrm>
            <a:prstGeom prst="rect">
              <a:avLst/>
            </a:prstGeom>
            <a:solidFill>
              <a:srgbClr val="CC66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29" name="Rectangle 1085"/>
            <p:cNvSpPr>
              <a:spLocks noChangeArrowheads="1"/>
            </p:cNvSpPr>
            <p:nvPr/>
          </p:nvSpPr>
          <p:spPr bwMode="auto">
            <a:xfrm>
              <a:off x="3723" y="2457"/>
              <a:ext cx="96" cy="96"/>
            </a:xfrm>
            <a:prstGeom prst="rect">
              <a:avLst/>
            </a:prstGeom>
            <a:solidFill>
              <a:srgbClr val="CC66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52" name="Rectangle 1108"/>
            <p:cNvSpPr>
              <a:spLocks noChangeArrowheads="1"/>
            </p:cNvSpPr>
            <p:nvPr/>
          </p:nvSpPr>
          <p:spPr bwMode="auto">
            <a:xfrm>
              <a:off x="4116" y="2457"/>
              <a:ext cx="96" cy="96"/>
            </a:xfrm>
            <a:prstGeom prst="rect">
              <a:avLst/>
            </a:prstGeom>
            <a:solidFill>
              <a:srgbClr val="CC66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21" name="Rectangle 1177"/>
            <p:cNvSpPr>
              <a:spLocks noChangeArrowheads="1"/>
            </p:cNvSpPr>
            <p:nvPr/>
          </p:nvSpPr>
          <p:spPr bwMode="auto">
            <a:xfrm>
              <a:off x="2544" y="2850"/>
              <a:ext cx="96" cy="96"/>
            </a:xfrm>
            <a:prstGeom prst="rect">
              <a:avLst/>
            </a:prstGeom>
            <a:solidFill>
              <a:srgbClr val="CC66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44" name="Rectangle 1200"/>
            <p:cNvSpPr>
              <a:spLocks noChangeArrowheads="1"/>
            </p:cNvSpPr>
            <p:nvPr/>
          </p:nvSpPr>
          <p:spPr bwMode="auto">
            <a:xfrm>
              <a:off x="2937" y="2850"/>
              <a:ext cx="96" cy="96"/>
            </a:xfrm>
            <a:prstGeom prst="rect">
              <a:avLst/>
            </a:prstGeom>
            <a:solidFill>
              <a:srgbClr val="CC66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67" name="Rectangle 1223"/>
            <p:cNvSpPr>
              <a:spLocks noChangeArrowheads="1"/>
            </p:cNvSpPr>
            <p:nvPr/>
          </p:nvSpPr>
          <p:spPr bwMode="auto">
            <a:xfrm>
              <a:off x="3330" y="2850"/>
              <a:ext cx="96" cy="96"/>
            </a:xfrm>
            <a:prstGeom prst="rect">
              <a:avLst/>
            </a:prstGeom>
            <a:solidFill>
              <a:srgbClr val="CC66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90" name="Rectangle 1246"/>
            <p:cNvSpPr>
              <a:spLocks noChangeArrowheads="1"/>
            </p:cNvSpPr>
            <p:nvPr/>
          </p:nvSpPr>
          <p:spPr bwMode="auto">
            <a:xfrm>
              <a:off x="3723" y="2850"/>
              <a:ext cx="96" cy="96"/>
            </a:xfrm>
            <a:prstGeom prst="rect">
              <a:avLst/>
            </a:prstGeom>
            <a:solidFill>
              <a:srgbClr val="CC66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13" name="Rectangle 1269"/>
            <p:cNvSpPr>
              <a:spLocks noChangeArrowheads="1"/>
            </p:cNvSpPr>
            <p:nvPr/>
          </p:nvSpPr>
          <p:spPr bwMode="auto">
            <a:xfrm>
              <a:off x="4116" y="2850"/>
              <a:ext cx="96" cy="96"/>
            </a:xfrm>
            <a:prstGeom prst="rect">
              <a:avLst/>
            </a:prstGeom>
            <a:solidFill>
              <a:srgbClr val="CC66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82" name="Rectangle 1338"/>
            <p:cNvSpPr>
              <a:spLocks noChangeArrowheads="1"/>
            </p:cNvSpPr>
            <p:nvPr/>
          </p:nvSpPr>
          <p:spPr bwMode="auto">
            <a:xfrm>
              <a:off x="2544" y="3243"/>
              <a:ext cx="96" cy="96"/>
            </a:xfrm>
            <a:prstGeom prst="rect">
              <a:avLst/>
            </a:prstGeom>
            <a:solidFill>
              <a:srgbClr val="CC66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05" name="Rectangle 1361"/>
            <p:cNvSpPr>
              <a:spLocks noChangeArrowheads="1"/>
            </p:cNvSpPr>
            <p:nvPr/>
          </p:nvSpPr>
          <p:spPr bwMode="auto">
            <a:xfrm>
              <a:off x="2937" y="3243"/>
              <a:ext cx="96" cy="96"/>
            </a:xfrm>
            <a:prstGeom prst="rect">
              <a:avLst/>
            </a:prstGeom>
            <a:solidFill>
              <a:srgbClr val="CC66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28" name="Rectangle 1384"/>
            <p:cNvSpPr>
              <a:spLocks noChangeArrowheads="1"/>
            </p:cNvSpPr>
            <p:nvPr/>
          </p:nvSpPr>
          <p:spPr bwMode="auto">
            <a:xfrm>
              <a:off x="3330" y="3243"/>
              <a:ext cx="96" cy="96"/>
            </a:xfrm>
            <a:prstGeom prst="rect">
              <a:avLst/>
            </a:prstGeom>
            <a:solidFill>
              <a:srgbClr val="CC66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51" name="Rectangle 1407"/>
            <p:cNvSpPr>
              <a:spLocks noChangeArrowheads="1"/>
            </p:cNvSpPr>
            <p:nvPr/>
          </p:nvSpPr>
          <p:spPr bwMode="auto">
            <a:xfrm>
              <a:off x="3723" y="3243"/>
              <a:ext cx="96" cy="96"/>
            </a:xfrm>
            <a:prstGeom prst="rect">
              <a:avLst/>
            </a:prstGeom>
            <a:solidFill>
              <a:srgbClr val="CC66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74" name="Rectangle 1430"/>
            <p:cNvSpPr>
              <a:spLocks noChangeArrowheads="1"/>
            </p:cNvSpPr>
            <p:nvPr/>
          </p:nvSpPr>
          <p:spPr bwMode="auto">
            <a:xfrm>
              <a:off x="4116" y="3243"/>
              <a:ext cx="96" cy="96"/>
            </a:xfrm>
            <a:prstGeom prst="rect">
              <a:avLst/>
            </a:prstGeom>
            <a:solidFill>
              <a:srgbClr val="CC66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43" name="Rectangle 1499"/>
            <p:cNvSpPr>
              <a:spLocks noChangeArrowheads="1"/>
            </p:cNvSpPr>
            <p:nvPr/>
          </p:nvSpPr>
          <p:spPr bwMode="auto">
            <a:xfrm>
              <a:off x="2544" y="3636"/>
              <a:ext cx="96" cy="96"/>
            </a:xfrm>
            <a:prstGeom prst="rect">
              <a:avLst/>
            </a:prstGeom>
            <a:solidFill>
              <a:srgbClr val="CC66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66" name="Rectangle 1522"/>
            <p:cNvSpPr>
              <a:spLocks noChangeArrowheads="1"/>
            </p:cNvSpPr>
            <p:nvPr/>
          </p:nvSpPr>
          <p:spPr bwMode="auto">
            <a:xfrm>
              <a:off x="2937" y="3636"/>
              <a:ext cx="96" cy="96"/>
            </a:xfrm>
            <a:prstGeom prst="rect">
              <a:avLst/>
            </a:prstGeom>
            <a:solidFill>
              <a:srgbClr val="CC66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89" name="Rectangle 1545"/>
            <p:cNvSpPr>
              <a:spLocks noChangeArrowheads="1"/>
            </p:cNvSpPr>
            <p:nvPr/>
          </p:nvSpPr>
          <p:spPr bwMode="auto">
            <a:xfrm>
              <a:off x="3330" y="3636"/>
              <a:ext cx="96" cy="96"/>
            </a:xfrm>
            <a:prstGeom prst="rect">
              <a:avLst/>
            </a:prstGeom>
            <a:solidFill>
              <a:srgbClr val="CC66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12" name="Rectangle 1568"/>
            <p:cNvSpPr>
              <a:spLocks noChangeArrowheads="1"/>
            </p:cNvSpPr>
            <p:nvPr/>
          </p:nvSpPr>
          <p:spPr bwMode="auto">
            <a:xfrm>
              <a:off x="3723" y="3636"/>
              <a:ext cx="96" cy="96"/>
            </a:xfrm>
            <a:prstGeom prst="rect">
              <a:avLst/>
            </a:prstGeom>
            <a:solidFill>
              <a:srgbClr val="CC66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35" name="Rectangle 1591"/>
            <p:cNvSpPr>
              <a:spLocks noChangeArrowheads="1"/>
            </p:cNvSpPr>
            <p:nvPr/>
          </p:nvSpPr>
          <p:spPr bwMode="auto">
            <a:xfrm>
              <a:off x="4116" y="3636"/>
              <a:ext cx="96" cy="96"/>
            </a:xfrm>
            <a:prstGeom prst="rect">
              <a:avLst/>
            </a:prstGeom>
            <a:solidFill>
              <a:srgbClr val="CC66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" name="Group 1649"/>
          <p:cNvGrpSpPr>
            <a:grpSpLocks/>
          </p:cNvGrpSpPr>
          <p:nvPr/>
        </p:nvGrpSpPr>
        <p:grpSpPr bwMode="auto">
          <a:xfrm>
            <a:off x="5429250" y="3054350"/>
            <a:ext cx="2647950" cy="2647950"/>
            <a:chOff x="2736" y="1968"/>
            <a:chExt cx="1668" cy="1668"/>
          </a:xfrm>
        </p:grpSpPr>
        <p:sp>
          <p:nvSpPr>
            <p:cNvPr id="357185" name="Rectangle 833"/>
            <p:cNvSpPr>
              <a:spLocks noChangeArrowheads="1"/>
            </p:cNvSpPr>
            <p:nvPr/>
          </p:nvSpPr>
          <p:spPr bwMode="auto">
            <a:xfrm>
              <a:off x="2736" y="1968"/>
              <a:ext cx="96" cy="96"/>
            </a:xfrm>
            <a:prstGeom prst="rect">
              <a:avLst/>
            </a:prstGeom>
            <a:solidFill>
              <a:srgbClr val="99FF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08" name="Rectangle 856"/>
            <p:cNvSpPr>
              <a:spLocks noChangeArrowheads="1"/>
            </p:cNvSpPr>
            <p:nvPr/>
          </p:nvSpPr>
          <p:spPr bwMode="auto">
            <a:xfrm>
              <a:off x="3129" y="1968"/>
              <a:ext cx="96" cy="96"/>
            </a:xfrm>
            <a:prstGeom prst="rect">
              <a:avLst/>
            </a:prstGeom>
            <a:solidFill>
              <a:srgbClr val="99FF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31" name="Rectangle 879"/>
            <p:cNvSpPr>
              <a:spLocks noChangeArrowheads="1"/>
            </p:cNvSpPr>
            <p:nvPr/>
          </p:nvSpPr>
          <p:spPr bwMode="auto">
            <a:xfrm>
              <a:off x="3522" y="1968"/>
              <a:ext cx="96" cy="96"/>
            </a:xfrm>
            <a:prstGeom prst="rect">
              <a:avLst/>
            </a:prstGeom>
            <a:solidFill>
              <a:srgbClr val="99FF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54" name="Rectangle 902"/>
            <p:cNvSpPr>
              <a:spLocks noChangeArrowheads="1"/>
            </p:cNvSpPr>
            <p:nvPr/>
          </p:nvSpPr>
          <p:spPr bwMode="auto">
            <a:xfrm>
              <a:off x="3915" y="1968"/>
              <a:ext cx="96" cy="96"/>
            </a:xfrm>
            <a:prstGeom prst="rect">
              <a:avLst/>
            </a:prstGeom>
            <a:solidFill>
              <a:srgbClr val="99FF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77" name="Rectangle 925"/>
            <p:cNvSpPr>
              <a:spLocks noChangeArrowheads="1"/>
            </p:cNvSpPr>
            <p:nvPr/>
          </p:nvSpPr>
          <p:spPr bwMode="auto">
            <a:xfrm>
              <a:off x="4308" y="1968"/>
              <a:ext cx="96" cy="96"/>
            </a:xfrm>
            <a:prstGeom prst="rect">
              <a:avLst/>
            </a:prstGeom>
            <a:solidFill>
              <a:srgbClr val="99FF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369" name="Rectangle 1017"/>
            <p:cNvSpPr>
              <a:spLocks noChangeArrowheads="1"/>
            </p:cNvSpPr>
            <p:nvPr/>
          </p:nvSpPr>
          <p:spPr bwMode="auto">
            <a:xfrm>
              <a:off x="2736" y="2361"/>
              <a:ext cx="96" cy="96"/>
            </a:xfrm>
            <a:prstGeom prst="rect">
              <a:avLst/>
            </a:prstGeom>
            <a:solidFill>
              <a:srgbClr val="99FF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584" name="Rectangle 1040"/>
            <p:cNvSpPr>
              <a:spLocks noChangeArrowheads="1"/>
            </p:cNvSpPr>
            <p:nvPr/>
          </p:nvSpPr>
          <p:spPr bwMode="auto">
            <a:xfrm>
              <a:off x="3129" y="2361"/>
              <a:ext cx="96" cy="96"/>
            </a:xfrm>
            <a:prstGeom prst="rect">
              <a:avLst/>
            </a:prstGeom>
            <a:solidFill>
              <a:srgbClr val="99FF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07" name="Rectangle 1063"/>
            <p:cNvSpPr>
              <a:spLocks noChangeArrowheads="1"/>
            </p:cNvSpPr>
            <p:nvPr/>
          </p:nvSpPr>
          <p:spPr bwMode="auto">
            <a:xfrm>
              <a:off x="3522" y="2361"/>
              <a:ext cx="96" cy="96"/>
            </a:xfrm>
            <a:prstGeom prst="rect">
              <a:avLst/>
            </a:prstGeom>
            <a:solidFill>
              <a:srgbClr val="99FF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30" name="Rectangle 1086"/>
            <p:cNvSpPr>
              <a:spLocks noChangeArrowheads="1"/>
            </p:cNvSpPr>
            <p:nvPr/>
          </p:nvSpPr>
          <p:spPr bwMode="auto">
            <a:xfrm>
              <a:off x="3915" y="2361"/>
              <a:ext cx="96" cy="96"/>
            </a:xfrm>
            <a:prstGeom prst="rect">
              <a:avLst/>
            </a:prstGeom>
            <a:solidFill>
              <a:srgbClr val="99FF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53" name="Rectangle 1109"/>
            <p:cNvSpPr>
              <a:spLocks noChangeArrowheads="1"/>
            </p:cNvSpPr>
            <p:nvPr/>
          </p:nvSpPr>
          <p:spPr bwMode="auto">
            <a:xfrm>
              <a:off x="4308" y="2361"/>
              <a:ext cx="96" cy="96"/>
            </a:xfrm>
            <a:prstGeom prst="rect">
              <a:avLst/>
            </a:prstGeom>
            <a:solidFill>
              <a:srgbClr val="99FF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22" name="Rectangle 1178"/>
            <p:cNvSpPr>
              <a:spLocks noChangeArrowheads="1"/>
            </p:cNvSpPr>
            <p:nvPr/>
          </p:nvSpPr>
          <p:spPr bwMode="auto">
            <a:xfrm>
              <a:off x="2736" y="2754"/>
              <a:ext cx="96" cy="96"/>
            </a:xfrm>
            <a:prstGeom prst="rect">
              <a:avLst/>
            </a:prstGeom>
            <a:solidFill>
              <a:srgbClr val="99FF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45" name="Rectangle 1201"/>
            <p:cNvSpPr>
              <a:spLocks noChangeArrowheads="1"/>
            </p:cNvSpPr>
            <p:nvPr/>
          </p:nvSpPr>
          <p:spPr bwMode="auto">
            <a:xfrm>
              <a:off x="3129" y="2754"/>
              <a:ext cx="96" cy="96"/>
            </a:xfrm>
            <a:prstGeom prst="rect">
              <a:avLst/>
            </a:prstGeom>
            <a:solidFill>
              <a:srgbClr val="99FF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68" name="Rectangle 1224"/>
            <p:cNvSpPr>
              <a:spLocks noChangeArrowheads="1"/>
            </p:cNvSpPr>
            <p:nvPr/>
          </p:nvSpPr>
          <p:spPr bwMode="auto">
            <a:xfrm>
              <a:off x="3522" y="2754"/>
              <a:ext cx="96" cy="96"/>
            </a:xfrm>
            <a:prstGeom prst="rect">
              <a:avLst/>
            </a:prstGeom>
            <a:solidFill>
              <a:srgbClr val="99FF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91" name="Rectangle 1247"/>
            <p:cNvSpPr>
              <a:spLocks noChangeArrowheads="1"/>
            </p:cNvSpPr>
            <p:nvPr/>
          </p:nvSpPr>
          <p:spPr bwMode="auto">
            <a:xfrm>
              <a:off x="3915" y="2754"/>
              <a:ext cx="96" cy="96"/>
            </a:xfrm>
            <a:prstGeom prst="rect">
              <a:avLst/>
            </a:prstGeom>
            <a:solidFill>
              <a:srgbClr val="99FF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14" name="Rectangle 1270"/>
            <p:cNvSpPr>
              <a:spLocks noChangeArrowheads="1"/>
            </p:cNvSpPr>
            <p:nvPr/>
          </p:nvSpPr>
          <p:spPr bwMode="auto">
            <a:xfrm>
              <a:off x="4308" y="2754"/>
              <a:ext cx="96" cy="96"/>
            </a:xfrm>
            <a:prstGeom prst="rect">
              <a:avLst/>
            </a:prstGeom>
            <a:solidFill>
              <a:srgbClr val="99FF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83" name="Rectangle 1339"/>
            <p:cNvSpPr>
              <a:spLocks noChangeArrowheads="1"/>
            </p:cNvSpPr>
            <p:nvPr/>
          </p:nvSpPr>
          <p:spPr bwMode="auto">
            <a:xfrm>
              <a:off x="2736" y="3147"/>
              <a:ext cx="96" cy="96"/>
            </a:xfrm>
            <a:prstGeom prst="rect">
              <a:avLst/>
            </a:prstGeom>
            <a:solidFill>
              <a:srgbClr val="99FF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06" name="Rectangle 1362"/>
            <p:cNvSpPr>
              <a:spLocks noChangeArrowheads="1"/>
            </p:cNvSpPr>
            <p:nvPr/>
          </p:nvSpPr>
          <p:spPr bwMode="auto">
            <a:xfrm>
              <a:off x="3129" y="3147"/>
              <a:ext cx="96" cy="96"/>
            </a:xfrm>
            <a:prstGeom prst="rect">
              <a:avLst/>
            </a:prstGeom>
            <a:solidFill>
              <a:srgbClr val="99FF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29" name="Rectangle 1385"/>
            <p:cNvSpPr>
              <a:spLocks noChangeArrowheads="1"/>
            </p:cNvSpPr>
            <p:nvPr/>
          </p:nvSpPr>
          <p:spPr bwMode="auto">
            <a:xfrm>
              <a:off x="3522" y="3147"/>
              <a:ext cx="96" cy="96"/>
            </a:xfrm>
            <a:prstGeom prst="rect">
              <a:avLst/>
            </a:prstGeom>
            <a:solidFill>
              <a:srgbClr val="99FF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52" name="Rectangle 1408"/>
            <p:cNvSpPr>
              <a:spLocks noChangeArrowheads="1"/>
            </p:cNvSpPr>
            <p:nvPr/>
          </p:nvSpPr>
          <p:spPr bwMode="auto">
            <a:xfrm>
              <a:off x="3915" y="3147"/>
              <a:ext cx="96" cy="96"/>
            </a:xfrm>
            <a:prstGeom prst="rect">
              <a:avLst/>
            </a:prstGeom>
            <a:solidFill>
              <a:srgbClr val="99FF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75" name="Rectangle 1431"/>
            <p:cNvSpPr>
              <a:spLocks noChangeArrowheads="1"/>
            </p:cNvSpPr>
            <p:nvPr/>
          </p:nvSpPr>
          <p:spPr bwMode="auto">
            <a:xfrm>
              <a:off x="4308" y="3147"/>
              <a:ext cx="96" cy="96"/>
            </a:xfrm>
            <a:prstGeom prst="rect">
              <a:avLst/>
            </a:prstGeom>
            <a:solidFill>
              <a:srgbClr val="99FF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44" name="Rectangle 1500"/>
            <p:cNvSpPr>
              <a:spLocks noChangeArrowheads="1"/>
            </p:cNvSpPr>
            <p:nvPr/>
          </p:nvSpPr>
          <p:spPr bwMode="auto">
            <a:xfrm>
              <a:off x="2736" y="3540"/>
              <a:ext cx="96" cy="96"/>
            </a:xfrm>
            <a:prstGeom prst="rect">
              <a:avLst/>
            </a:prstGeom>
            <a:solidFill>
              <a:srgbClr val="99FF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67" name="Rectangle 1523"/>
            <p:cNvSpPr>
              <a:spLocks noChangeArrowheads="1"/>
            </p:cNvSpPr>
            <p:nvPr/>
          </p:nvSpPr>
          <p:spPr bwMode="auto">
            <a:xfrm>
              <a:off x="3129" y="3540"/>
              <a:ext cx="96" cy="96"/>
            </a:xfrm>
            <a:prstGeom prst="rect">
              <a:avLst/>
            </a:prstGeom>
            <a:solidFill>
              <a:srgbClr val="99FF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90" name="Rectangle 1546"/>
            <p:cNvSpPr>
              <a:spLocks noChangeArrowheads="1"/>
            </p:cNvSpPr>
            <p:nvPr/>
          </p:nvSpPr>
          <p:spPr bwMode="auto">
            <a:xfrm>
              <a:off x="3522" y="3540"/>
              <a:ext cx="96" cy="96"/>
            </a:xfrm>
            <a:prstGeom prst="rect">
              <a:avLst/>
            </a:prstGeom>
            <a:solidFill>
              <a:srgbClr val="99FF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13" name="Rectangle 1569"/>
            <p:cNvSpPr>
              <a:spLocks noChangeArrowheads="1"/>
            </p:cNvSpPr>
            <p:nvPr/>
          </p:nvSpPr>
          <p:spPr bwMode="auto">
            <a:xfrm>
              <a:off x="3915" y="3540"/>
              <a:ext cx="96" cy="96"/>
            </a:xfrm>
            <a:prstGeom prst="rect">
              <a:avLst/>
            </a:prstGeom>
            <a:solidFill>
              <a:srgbClr val="99FF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36" name="Rectangle 1592"/>
            <p:cNvSpPr>
              <a:spLocks noChangeArrowheads="1"/>
            </p:cNvSpPr>
            <p:nvPr/>
          </p:nvSpPr>
          <p:spPr bwMode="auto">
            <a:xfrm>
              <a:off x="4308" y="3540"/>
              <a:ext cx="96" cy="96"/>
            </a:xfrm>
            <a:prstGeom prst="rect">
              <a:avLst/>
            </a:prstGeom>
            <a:solidFill>
              <a:srgbClr val="99FF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" name="Group 1659"/>
          <p:cNvGrpSpPr>
            <a:grpSpLocks/>
          </p:cNvGrpSpPr>
          <p:nvPr/>
        </p:nvGrpSpPr>
        <p:grpSpPr bwMode="auto">
          <a:xfrm>
            <a:off x="5581650" y="3359150"/>
            <a:ext cx="2647950" cy="2647950"/>
            <a:chOff x="2832" y="2160"/>
            <a:chExt cx="1668" cy="1668"/>
          </a:xfrm>
        </p:grpSpPr>
        <p:sp>
          <p:nvSpPr>
            <p:cNvPr id="357186" name="Rectangle 834"/>
            <p:cNvSpPr>
              <a:spLocks noChangeArrowheads="1"/>
            </p:cNvSpPr>
            <p:nvPr/>
          </p:nvSpPr>
          <p:spPr bwMode="auto">
            <a:xfrm>
              <a:off x="2832" y="2160"/>
              <a:ext cx="96" cy="96"/>
            </a:xfrm>
            <a:prstGeom prst="rect">
              <a:avLst/>
            </a:prstGeom>
            <a:solidFill>
              <a:srgbClr val="CC0066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09" name="Rectangle 857"/>
            <p:cNvSpPr>
              <a:spLocks noChangeArrowheads="1"/>
            </p:cNvSpPr>
            <p:nvPr/>
          </p:nvSpPr>
          <p:spPr bwMode="auto">
            <a:xfrm>
              <a:off x="3225" y="2160"/>
              <a:ext cx="96" cy="96"/>
            </a:xfrm>
            <a:prstGeom prst="rect">
              <a:avLst/>
            </a:prstGeom>
            <a:solidFill>
              <a:srgbClr val="CC0066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32" name="Rectangle 880"/>
            <p:cNvSpPr>
              <a:spLocks noChangeArrowheads="1"/>
            </p:cNvSpPr>
            <p:nvPr/>
          </p:nvSpPr>
          <p:spPr bwMode="auto">
            <a:xfrm>
              <a:off x="3618" y="2160"/>
              <a:ext cx="96" cy="96"/>
            </a:xfrm>
            <a:prstGeom prst="rect">
              <a:avLst/>
            </a:prstGeom>
            <a:solidFill>
              <a:srgbClr val="CC0066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55" name="Rectangle 903"/>
            <p:cNvSpPr>
              <a:spLocks noChangeArrowheads="1"/>
            </p:cNvSpPr>
            <p:nvPr/>
          </p:nvSpPr>
          <p:spPr bwMode="auto">
            <a:xfrm>
              <a:off x="4011" y="2160"/>
              <a:ext cx="96" cy="96"/>
            </a:xfrm>
            <a:prstGeom prst="rect">
              <a:avLst/>
            </a:prstGeom>
            <a:solidFill>
              <a:srgbClr val="CC0066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78" name="Rectangle 926"/>
            <p:cNvSpPr>
              <a:spLocks noChangeArrowheads="1"/>
            </p:cNvSpPr>
            <p:nvPr/>
          </p:nvSpPr>
          <p:spPr bwMode="auto">
            <a:xfrm>
              <a:off x="4404" y="2160"/>
              <a:ext cx="96" cy="96"/>
            </a:xfrm>
            <a:prstGeom prst="rect">
              <a:avLst/>
            </a:prstGeom>
            <a:solidFill>
              <a:srgbClr val="CC0066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370" name="Rectangle 1018"/>
            <p:cNvSpPr>
              <a:spLocks noChangeArrowheads="1"/>
            </p:cNvSpPr>
            <p:nvPr/>
          </p:nvSpPr>
          <p:spPr bwMode="auto">
            <a:xfrm>
              <a:off x="2832" y="2553"/>
              <a:ext cx="96" cy="96"/>
            </a:xfrm>
            <a:prstGeom prst="rect">
              <a:avLst/>
            </a:prstGeom>
            <a:solidFill>
              <a:srgbClr val="CC0066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585" name="Rectangle 1041"/>
            <p:cNvSpPr>
              <a:spLocks noChangeArrowheads="1"/>
            </p:cNvSpPr>
            <p:nvPr/>
          </p:nvSpPr>
          <p:spPr bwMode="auto">
            <a:xfrm>
              <a:off x="3225" y="2553"/>
              <a:ext cx="96" cy="96"/>
            </a:xfrm>
            <a:prstGeom prst="rect">
              <a:avLst/>
            </a:prstGeom>
            <a:solidFill>
              <a:srgbClr val="CC0066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08" name="Rectangle 1064"/>
            <p:cNvSpPr>
              <a:spLocks noChangeArrowheads="1"/>
            </p:cNvSpPr>
            <p:nvPr/>
          </p:nvSpPr>
          <p:spPr bwMode="auto">
            <a:xfrm>
              <a:off x="3618" y="2553"/>
              <a:ext cx="96" cy="96"/>
            </a:xfrm>
            <a:prstGeom prst="rect">
              <a:avLst/>
            </a:prstGeom>
            <a:solidFill>
              <a:srgbClr val="CC0066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31" name="Rectangle 1087"/>
            <p:cNvSpPr>
              <a:spLocks noChangeArrowheads="1"/>
            </p:cNvSpPr>
            <p:nvPr/>
          </p:nvSpPr>
          <p:spPr bwMode="auto">
            <a:xfrm>
              <a:off x="4011" y="2553"/>
              <a:ext cx="96" cy="96"/>
            </a:xfrm>
            <a:prstGeom prst="rect">
              <a:avLst/>
            </a:prstGeom>
            <a:solidFill>
              <a:srgbClr val="CC0066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54" name="Rectangle 1110"/>
            <p:cNvSpPr>
              <a:spLocks noChangeArrowheads="1"/>
            </p:cNvSpPr>
            <p:nvPr/>
          </p:nvSpPr>
          <p:spPr bwMode="auto">
            <a:xfrm>
              <a:off x="4404" y="2553"/>
              <a:ext cx="96" cy="96"/>
            </a:xfrm>
            <a:prstGeom prst="rect">
              <a:avLst/>
            </a:prstGeom>
            <a:solidFill>
              <a:srgbClr val="CC0066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23" name="Rectangle 1179"/>
            <p:cNvSpPr>
              <a:spLocks noChangeArrowheads="1"/>
            </p:cNvSpPr>
            <p:nvPr/>
          </p:nvSpPr>
          <p:spPr bwMode="auto">
            <a:xfrm>
              <a:off x="2832" y="2946"/>
              <a:ext cx="96" cy="96"/>
            </a:xfrm>
            <a:prstGeom prst="rect">
              <a:avLst/>
            </a:prstGeom>
            <a:solidFill>
              <a:srgbClr val="CC0066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46" name="Rectangle 1202"/>
            <p:cNvSpPr>
              <a:spLocks noChangeArrowheads="1"/>
            </p:cNvSpPr>
            <p:nvPr/>
          </p:nvSpPr>
          <p:spPr bwMode="auto">
            <a:xfrm>
              <a:off x="3225" y="2946"/>
              <a:ext cx="96" cy="96"/>
            </a:xfrm>
            <a:prstGeom prst="rect">
              <a:avLst/>
            </a:prstGeom>
            <a:solidFill>
              <a:srgbClr val="CC0066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69" name="Rectangle 1225"/>
            <p:cNvSpPr>
              <a:spLocks noChangeArrowheads="1"/>
            </p:cNvSpPr>
            <p:nvPr/>
          </p:nvSpPr>
          <p:spPr bwMode="auto">
            <a:xfrm>
              <a:off x="3618" y="2946"/>
              <a:ext cx="96" cy="96"/>
            </a:xfrm>
            <a:prstGeom prst="rect">
              <a:avLst/>
            </a:prstGeom>
            <a:solidFill>
              <a:srgbClr val="CC0066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92" name="Rectangle 1248"/>
            <p:cNvSpPr>
              <a:spLocks noChangeArrowheads="1"/>
            </p:cNvSpPr>
            <p:nvPr/>
          </p:nvSpPr>
          <p:spPr bwMode="auto">
            <a:xfrm>
              <a:off x="4011" y="2946"/>
              <a:ext cx="96" cy="96"/>
            </a:xfrm>
            <a:prstGeom prst="rect">
              <a:avLst/>
            </a:prstGeom>
            <a:solidFill>
              <a:srgbClr val="CC0066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15" name="Rectangle 1271"/>
            <p:cNvSpPr>
              <a:spLocks noChangeArrowheads="1"/>
            </p:cNvSpPr>
            <p:nvPr/>
          </p:nvSpPr>
          <p:spPr bwMode="auto">
            <a:xfrm>
              <a:off x="4404" y="2946"/>
              <a:ext cx="96" cy="96"/>
            </a:xfrm>
            <a:prstGeom prst="rect">
              <a:avLst/>
            </a:prstGeom>
            <a:solidFill>
              <a:srgbClr val="CC0066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84" name="Rectangle 1340"/>
            <p:cNvSpPr>
              <a:spLocks noChangeArrowheads="1"/>
            </p:cNvSpPr>
            <p:nvPr/>
          </p:nvSpPr>
          <p:spPr bwMode="auto">
            <a:xfrm>
              <a:off x="2832" y="3339"/>
              <a:ext cx="96" cy="96"/>
            </a:xfrm>
            <a:prstGeom prst="rect">
              <a:avLst/>
            </a:prstGeom>
            <a:solidFill>
              <a:srgbClr val="CC0066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07" name="Rectangle 1363"/>
            <p:cNvSpPr>
              <a:spLocks noChangeArrowheads="1"/>
            </p:cNvSpPr>
            <p:nvPr/>
          </p:nvSpPr>
          <p:spPr bwMode="auto">
            <a:xfrm>
              <a:off x="3225" y="3339"/>
              <a:ext cx="96" cy="96"/>
            </a:xfrm>
            <a:prstGeom prst="rect">
              <a:avLst/>
            </a:prstGeom>
            <a:solidFill>
              <a:srgbClr val="CC0066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30" name="Rectangle 1386"/>
            <p:cNvSpPr>
              <a:spLocks noChangeArrowheads="1"/>
            </p:cNvSpPr>
            <p:nvPr/>
          </p:nvSpPr>
          <p:spPr bwMode="auto">
            <a:xfrm>
              <a:off x="3618" y="3339"/>
              <a:ext cx="96" cy="96"/>
            </a:xfrm>
            <a:prstGeom prst="rect">
              <a:avLst/>
            </a:prstGeom>
            <a:solidFill>
              <a:srgbClr val="CC0066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53" name="Rectangle 1409"/>
            <p:cNvSpPr>
              <a:spLocks noChangeArrowheads="1"/>
            </p:cNvSpPr>
            <p:nvPr/>
          </p:nvSpPr>
          <p:spPr bwMode="auto">
            <a:xfrm>
              <a:off x="4011" y="3339"/>
              <a:ext cx="96" cy="96"/>
            </a:xfrm>
            <a:prstGeom prst="rect">
              <a:avLst/>
            </a:prstGeom>
            <a:solidFill>
              <a:srgbClr val="CC0066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76" name="Rectangle 1432"/>
            <p:cNvSpPr>
              <a:spLocks noChangeArrowheads="1"/>
            </p:cNvSpPr>
            <p:nvPr/>
          </p:nvSpPr>
          <p:spPr bwMode="auto">
            <a:xfrm>
              <a:off x="4404" y="3339"/>
              <a:ext cx="96" cy="96"/>
            </a:xfrm>
            <a:prstGeom prst="rect">
              <a:avLst/>
            </a:prstGeom>
            <a:solidFill>
              <a:srgbClr val="CC0066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45" name="Rectangle 1501"/>
            <p:cNvSpPr>
              <a:spLocks noChangeArrowheads="1"/>
            </p:cNvSpPr>
            <p:nvPr/>
          </p:nvSpPr>
          <p:spPr bwMode="auto">
            <a:xfrm>
              <a:off x="2832" y="3732"/>
              <a:ext cx="96" cy="96"/>
            </a:xfrm>
            <a:prstGeom prst="rect">
              <a:avLst/>
            </a:prstGeom>
            <a:solidFill>
              <a:srgbClr val="CC0066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68" name="Rectangle 1524"/>
            <p:cNvSpPr>
              <a:spLocks noChangeArrowheads="1"/>
            </p:cNvSpPr>
            <p:nvPr/>
          </p:nvSpPr>
          <p:spPr bwMode="auto">
            <a:xfrm>
              <a:off x="3225" y="3732"/>
              <a:ext cx="96" cy="96"/>
            </a:xfrm>
            <a:prstGeom prst="rect">
              <a:avLst/>
            </a:prstGeom>
            <a:solidFill>
              <a:srgbClr val="CC0066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91" name="Rectangle 1547"/>
            <p:cNvSpPr>
              <a:spLocks noChangeArrowheads="1"/>
            </p:cNvSpPr>
            <p:nvPr/>
          </p:nvSpPr>
          <p:spPr bwMode="auto">
            <a:xfrm>
              <a:off x="3618" y="3732"/>
              <a:ext cx="96" cy="96"/>
            </a:xfrm>
            <a:prstGeom prst="rect">
              <a:avLst/>
            </a:prstGeom>
            <a:solidFill>
              <a:srgbClr val="CC0066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14" name="Rectangle 1570"/>
            <p:cNvSpPr>
              <a:spLocks noChangeArrowheads="1"/>
            </p:cNvSpPr>
            <p:nvPr/>
          </p:nvSpPr>
          <p:spPr bwMode="auto">
            <a:xfrm>
              <a:off x="4011" y="3732"/>
              <a:ext cx="96" cy="96"/>
            </a:xfrm>
            <a:prstGeom prst="rect">
              <a:avLst/>
            </a:prstGeom>
            <a:solidFill>
              <a:srgbClr val="CC0066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37" name="Rectangle 1593"/>
            <p:cNvSpPr>
              <a:spLocks noChangeArrowheads="1"/>
            </p:cNvSpPr>
            <p:nvPr/>
          </p:nvSpPr>
          <p:spPr bwMode="auto">
            <a:xfrm>
              <a:off x="4404" y="3732"/>
              <a:ext cx="96" cy="96"/>
            </a:xfrm>
            <a:prstGeom prst="rect">
              <a:avLst/>
            </a:prstGeom>
            <a:solidFill>
              <a:srgbClr val="CC0066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" name="Group 1652"/>
          <p:cNvGrpSpPr>
            <a:grpSpLocks/>
          </p:cNvGrpSpPr>
          <p:nvPr/>
        </p:nvGrpSpPr>
        <p:grpSpPr bwMode="auto">
          <a:xfrm>
            <a:off x="5276850" y="2901950"/>
            <a:ext cx="2647950" cy="2647950"/>
            <a:chOff x="2640" y="1872"/>
            <a:chExt cx="1668" cy="1668"/>
          </a:xfrm>
        </p:grpSpPr>
        <p:sp>
          <p:nvSpPr>
            <p:cNvPr id="357187" name="Rectangle 835"/>
            <p:cNvSpPr>
              <a:spLocks noChangeArrowheads="1"/>
            </p:cNvSpPr>
            <p:nvPr/>
          </p:nvSpPr>
          <p:spPr bwMode="auto">
            <a:xfrm>
              <a:off x="2640" y="1872"/>
              <a:ext cx="96" cy="96"/>
            </a:xfrm>
            <a:prstGeom prst="rect">
              <a:avLst/>
            </a:prstGeom>
            <a:solidFill>
              <a:srgbClr val="00FF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10" name="Rectangle 858"/>
            <p:cNvSpPr>
              <a:spLocks noChangeArrowheads="1"/>
            </p:cNvSpPr>
            <p:nvPr/>
          </p:nvSpPr>
          <p:spPr bwMode="auto">
            <a:xfrm>
              <a:off x="3033" y="1872"/>
              <a:ext cx="96" cy="96"/>
            </a:xfrm>
            <a:prstGeom prst="rect">
              <a:avLst/>
            </a:prstGeom>
            <a:solidFill>
              <a:srgbClr val="00FF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33" name="Rectangle 881"/>
            <p:cNvSpPr>
              <a:spLocks noChangeArrowheads="1"/>
            </p:cNvSpPr>
            <p:nvPr/>
          </p:nvSpPr>
          <p:spPr bwMode="auto">
            <a:xfrm>
              <a:off x="3426" y="1872"/>
              <a:ext cx="96" cy="96"/>
            </a:xfrm>
            <a:prstGeom prst="rect">
              <a:avLst/>
            </a:prstGeom>
            <a:solidFill>
              <a:srgbClr val="00FF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56" name="Rectangle 904"/>
            <p:cNvSpPr>
              <a:spLocks noChangeArrowheads="1"/>
            </p:cNvSpPr>
            <p:nvPr/>
          </p:nvSpPr>
          <p:spPr bwMode="auto">
            <a:xfrm>
              <a:off x="3819" y="1872"/>
              <a:ext cx="96" cy="96"/>
            </a:xfrm>
            <a:prstGeom prst="rect">
              <a:avLst/>
            </a:prstGeom>
            <a:solidFill>
              <a:srgbClr val="00FF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79" name="Rectangle 927"/>
            <p:cNvSpPr>
              <a:spLocks noChangeArrowheads="1"/>
            </p:cNvSpPr>
            <p:nvPr/>
          </p:nvSpPr>
          <p:spPr bwMode="auto">
            <a:xfrm>
              <a:off x="4212" y="1872"/>
              <a:ext cx="96" cy="96"/>
            </a:xfrm>
            <a:prstGeom prst="rect">
              <a:avLst/>
            </a:prstGeom>
            <a:solidFill>
              <a:srgbClr val="00FF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371" name="Rectangle 1019"/>
            <p:cNvSpPr>
              <a:spLocks noChangeArrowheads="1"/>
            </p:cNvSpPr>
            <p:nvPr/>
          </p:nvSpPr>
          <p:spPr bwMode="auto">
            <a:xfrm>
              <a:off x="2640" y="2265"/>
              <a:ext cx="96" cy="96"/>
            </a:xfrm>
            <a:prstGeom prst="rect">
              <a:avLst/>
            </a:prstGeom>
            <a:solidFill>
              <a:srgbClr val="00FF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586" name="Rectangle 1042"/>
            <p:cNvSpPr>
              <a:spLocks noChangeArrowheads="1"/>
            </p:cNvSpPr>
            <p:nvPr/>
          </p:nvSpPr>
          <p:spPr bwMode="auto">
            <a:xfrm>
              <a:off x="3033" y="2265"/>
              <a:ext cx="96" cy="96"/>
            </a:xfrm>
            <a:prstGeom prst="rect">
              <a:avLst/>
            </a:prstGeom>
            <a:solidFill>
              <a:srgbClr val="00FF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09" name="Rectangle 1065"/>
            <p:cNvSpPr>
              <a:spLocks noChangeArrowheads="1"/>
            </p:cNvSpPr>
            <p:nvPr/>
          </p:nvSpPr>
          <p:spPr bwMode="auto">
            <a:xfrm>
              <a:off x="3426" y="2265"/>
              <a:ext cx="96" cy="96"/>
            </a:xfrm>
            <a:prstGeom prst="rect">
              <a:avLst/>
            </a:prstGeom>
            <a:solidFill>
              <a:srgbClr val="00FF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32" name="Rectangle 1088"/>
            <p:cNvSpPr>
              <a:spLocks noChangeArrowheads="1"/>
            </p:cNvSpPr>
            <p:nvPr/>
          </p:nvSpPr>
          <p:spPr bwMode="auto">
            <a:xfrm>
              <a:off x="3819" y="2265"/>
              <a:ext cx="96" cy="96"/>
            </a:xfrm>
            <a:prstGeom prst="rect">
              <a:avLst/>
            </a:prstGeom>
            <a:solidFill>
              <a:srgbClr val="00FF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55" name="Rectangle 1111"/>
            <p:cNvSpPr>
              <a:spLocks noChangeArrowheads="1"/>
            </p:cNvSpPr>
            <p:nvPr/>
          </p:nvSpPr>
          <p:spPr bwMode="auto">
            <a:xfrm>
              <a:off x="4212" y="2265"/>
              <a:ext cx="96" cy="96"/>
            </a:xfrm>
            <a:prstGeom prst="rect">
              <a:avLst/>
            </a:prstGeom>
            <a:solidFill>
              <a:srgbClr val="00FF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24" name="Rectangle 1180"/>
            <p:cNvSpPr>
              <a:spLocks noChangeArrowheads="1"/>
            </p:cNvSpPr>
            <p:nvPr/>
          </p:nvSpPr>
          <p:spPr bwMode="auto">
            <a:xfrm>
              <a:off x="2640" y="2658"/>
              <a:ext cx="96" cy="96"/>
            </a:xfrm>
            <a:prstGeom prst="rect">
              <a:avLst/>
            </a:prstGeom>
            <a:solidFill>
              <a:srgbClr val="00FF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47" name="Rectangle 1203"/>
            <p:cNvSpPr>
              <a:spLocks noChangeArrowheads="1"/>
            </p:cNvSpPr>
            <p:nvPr/>
          </p:nvSpPr>
          <p:spPr bwMode="auto">
            <a:xfrm>
              <a:off x="3033" y="2658"/>
              <a:ext cx="96" cy="96"/>
            </a:xfrm>
            <a:prstGeom prst="rect">
              <a:avLst/>
            </a:prstGeom>
            <a:solidFill>
              <a:srgbClr val="00FF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70" name="Rectangle 1226"/>
            <p:cNvSpPr>
              <a:spLocks noChangeArrowheads="1"/>
            </p:cNvSpPr>
            <p:nvPr/>
          </p:nvSpPr>
          <p:spPr bwMode="auto">
            <a:xfrm>
              <a:off x="3426" y="2658"/>
              <a:ext cx="96" cy="96"/>
            </a:xfrm>
            <a:prstGeom prst="rect">
              <a:avLst/>
            </a:prstGeom>
            <a:solidFill>
              <a:srgbClr val="00FF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93" name="Rectangle 1249"/>
            <p:cNvSpPr>
              <a:spLocks noChangeArrowheads="1"/>
            </p:cNvSpPr>
            <p:nvPr/>
          </p:nvSpPr>
          <p:spPr bwMode="auto">
            <a:xfrm>
              <a:off x="3819" y="2658"/>
              <a:ext cx="96" cy="96"/>
            </a:xfrm>
            <a:prstGeom prst="rect">
              <a:avLst/>
            </a:prstGeom>
            <a:solidFill>
              <a:srgbClr val="00FF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16" name="Rectangle 1272"/>
            <p:cNvSpPr>
              <a:spLocks noChangeArrowheads="1"/>
            </p:cNvSpPr>
            <p:nvPr/>
          </p:nvSpPr>
          <p:spPr bwMode="auto">
            <a:xfrm>
              <a:off x="4212" y="2658"/>
              <a:ext cx="96" cy="96"/>
            </a:xfrm>
            <a:prstGeom prst="rect">
              <a:avLst/>
            </a:prstGeom>
            <a:solidFill>
              <a:srgbClr val="00FF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85" name="Rectangle 1341"/>
            <p:cNvSpPr>
              <a:spLocks noChangeArrowheads="1"/>
            </p:cNvSpPr>
            <p:nvPr/>
          </p:nvSpPr>
          <p:spPr bwMode="auto">
            <a:xfrm>
              <a:off x="2640" y="3051"/>
              <a:ext cx="96" cy="96"/>
            </a:xfrm>
            <a:prstGeom prst="rect">
              <a:avLst/>
            </a:prstGeom>
            <a:solidFill>
              <a:srgbClr val="00FF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08" name="Rectangle 1364"/>
            <p:cNvSpPr>
              <a:spLocks noChangeArrowheads="1"/>
            </p:cNvSpPr>
            <p:nvPr/>
          </p:nvSpPr>
          <p:spPr bwMode="auto">
            <a:xfrm>
              <a:off x="3033" y="3051"/>
              <a:ext cx="96" cy="96"/>
            </a:xfrm>
            <a:prstGeom prst="rect">
              <a:avLst/>
            </a:prstGeom>
            <a:solidFill>
              <a:srgbClr val="00FF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31" name="Rectangle 1387"/>
            <p:cNvSpPr>
              <a:spLocks noChangeArrowheads="1"/>
            </p:cNvSpPr>
            <p:nvPr/>
          </p:nvSpPr>
          <p:spPr bwMode="auto">
            <a:xfrm>
              <a:off x="3426" y="3051"/>
              <a:ext cx="96" cy="96"/>
            </a:xfrm>
            <a:prstGeom prst="rect">
              <a:avLst/>
            </a:prstGeom>
            <a:solidFill>
              <a:srgbClr val="00FF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54" name="Rectangle 1410"/>
            <p:cNvSpPr>
              <a:spLocks noChangeArrowheads="1"/>
            </p:cNvSpPr>
            <p:nvPr/>
          </p:nvSpPr>
          <p:spPr bwMode="auto">
            <a:xfrm>
              <a:off x="3819" y="3051"/>
              <a:ext cx="96" cy="96"/>
            </a:xfrm>
            <a:prstGeom prst="rect">
              <a:avLst/>
            </a:prstGeom>
            <a:solidFill>
              <a:srgbClr val="00FF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77" name="Rectangle 1433"/>
            <p:cNvSpPr>
              <a:spLocks noChangeArrowheads="1"/>
            </p:cNvSpPr>
            <p:nvPr/>
          </p:nvSpPr>
          <p:spPr bwMode="auto">
            <a:xfrm>
              <a:off x="4212" y="3051"/>
              <a:ext cx="96" cy="96"/>
            </a:xfrm>
            <a:prstGeom prst="rect">
              <a:avLst/>
            </a:prstGeom>
            <a:solidFill>
              <a:srgbClr val="00FF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46" name="Rectangle 1502"/>
            <p:cNvSpPr>
              <a:spLocks noChangeArrowheads="1"/>
            </p:cNvSpPr>
            <p:nvPr/>
          </p:nvSpPr>
          <p:spPr bwMode="auto">
            <a:xfrm>
              <a:off x="2640" y="3444"/>
              <a:ext cx="96" cy="96"/>
            </a:xfrm>
            <a:prstGeom prst="rect">
              <a:avLst/>
            </a:prstGeom>
            <a:solidFill>
              <a:srgbClr val="00FF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69" name="Rectangle 1525"/>
            <p:cNvSpPr>
              <a:spLocks noChangeArrowheads="1"/>
            </p:cNvSpPr>
            <p:nvPr/>
          </p:nvSpPr>
          <p:spPr bwMode="auto">
            <a:xfrm>
              <a:off x="3033" y="3444"/>
              <a:ext cx="96" cy="96"/>
            </a:xfrm>
            <a:prstGeom prst="rect">
              <a:avLst/>
            </a:prstGeom>
            <a:solidFill>
              <a:srgbClr val="00FF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92" name="Rectangle 1548"/>
            <p:cNvSpPr>
              <a:spLocks noChangeArrowheads="1"/>
            </p:cNvSpPr>
            <p:nvPr/>
          </p:nvSpPr>
          <p:spPr bwMode="auto">
            <a:xfrm>
              <a:off x="3426" y="3444"/>
              <a:ext cx="96" cy="96"/>
            </a:xfrm>
            <a:prstGeom prst="rect">
              <a:avLst/>
            </a:prstGeom>
            <a:solidFill>
              <a:srgbClr val="00FF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15" name="Rectangle 1571"/>
            <p:cNvSpPr>
              <a:spLocks noChangeArrowheads="1"/>
            </p:cNvSpPr>
            <p:nvPr/>
          </p:nvSpPr>
          <p:spPr bwMode="auto">
            <a:xfrm>
              <a:off x="3819" y="3444"/>
              <a:ext cx="96" cy="96"/>
            </a:xfrm>
            <a:prstGeom prst="rect">
              <a:avLst/>
            </a:prstGeom>
            <a:solidFill>
              <a:srgbClr val="00FF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38" name="Rectangle 1594"/>
            <p:cNvSpPr>
              <a:spLocks noChangeArrowheads="1"/>
            </p:cNvSpPr>
            <p:nvPr/>
          </p:nvSpPr>
          <p:spPr bwMode="auto">
            <a:xfrm>
              <a:off x="4212" y="3444"/>
              <a:ext cx="96" cy="96"/>
            </a:xfrm>
            <a:prstGeom prst="rect">
              <a:avLst/>
            </a:prstGeom>
            <a:solidFill>
              <a:srgbClr val="00FF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1654"/>
          <p:cNvGrpSpPr>
            <a:grpSpLocks/>
          </p:cNvGrpSpPr>
          <p:nvPr/>
        </p:nvGrpSpPr>
        <p:grpSpPr bwMode="auto">
          <a:xfrm>
            <a:off x="5276850" y="3054350"/>
            <a:ext cx="2647950" cy="2647950"/>
            <a:chOff x="2832" y="2064"/>
            <a:chExt cx="1668" cy="1668"/>
          </a:xfrm>
        </p:grpSpPr>
        <p:sp>
          <p:nvSpPr>
            <p:cNvPr id="357188" name="Rectangle 836"/>
            <p:cNvSpPr>
              <a:spLocks noChangeArrowheads="1"/>
            </p:cNvSpPr>
            <p:nvPr/>
          </p:nvSpPr>
          <p:spPr bwMode="auto">
            <a:xfrm>
              <a:off x="2832" y="2064"/>
              <a:ext cx="96" cy="96"/>
            </a:xfrm>
            <a:prstGeom prst="rect">
              <a:avLst/>
            </a:prstGeom>
            <a:solidFill>
              <a:srgbClr val="00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11" name="Rectangle 859"/>
            <p:cNvSpPr>
              <a:spLocks noChangeArrowheads="1"/>
            </p:cNvSpPr>
            <p:nvPr/>
          </p:nvSpPr>
          <p:spPr bwMode="auto">
            <a:xfrm>
              <a:off x="3225" y="2064"/>
              <a:ext cx="96" cy="96"/>
            </a:xfrm>
            <a:prstGeom prst="rect">
              <a:avLst/>
            </a:prstGeom>
            <a:solidFill>
              <a:srgbClr val="00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34" name="Rectangle 882"/>
            <p:cNvSpPr>
              <a:spLocks noChangeArrowheads="1"/>
            </p:cNvSpPr>
            <p:nvPr/>
          </p:nvSpPr>
          <p:spPr bwMode="auto">
            <a:xfrm>
              <a:off x="3618" y="2064"/>
              <a:ext cx="96" cy="96"/>
            </a:xfrm>
            <a:prstGeom prst="rect">
              <a:avLst/>
            </a:prstGeom>
            <a:solidFill>
              <a:srgbClr val="00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57" name="Rectangle 905"/>
            <p:cNvSpPr>
              <a:spLocks noChangeArrowheads="1"/>
            </p:cNvSpPr>
            <p:nvPr/>
          </p:nvSpPr>
          <p:spPr bwMode="auto">
            <a:xfrm>
              <a:off x="4011" y="2064"/>
              <a:ext cx="96" cy="96"/>
            </a:xfrm>
            <a:prstGeom prst="rect">
              <a:avLst/>
            </a:prstGeom>
            <a:solidFill>
              <a:srgbClr val="00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80" name="Rectangle 928"/>
            <p:cNvSpPr>
              <a:spLocks noChangeArrowheads="1"/>
            </p:cNvSpPr>
            <p:nvPr/>
          </p:nvSpPr>
          <p:spPr bwMode="auto">
            <a:xfrm>
              <a:off x="4404" y="2064"/>
              <a:ext cx="96" cy="96"/>
            </a:xfrm>
            <a:prstGeom prst="rect">
              <a:avLst/>
            </a:prstGeom>
            <a:solidFill>
              <a:srgbClr val="00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372" name="Rectangle 1020"/>
            <p:cNvSpPr>
              <a:spLocks noChangeArrowheads="1"/>
            </p:cNvSpPr>
            <p:nvPr/>
          </p:nvSpPr>
          <p:spPr bwMode="auto">
            <a:xfrm>
              <a:off x="2832" y="2457"/>
              <a:ext cx="96" cy="96"/>
            </a:xfrm>
            <a:prstGeom prst="rect">
              <a:avLst/>
            </a:prstGeom>
            <a:solidFill>
              <a:srgbClr val="00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587" name="Rectangle 1043"/>
            <p:cNvSpPr>
              <a:spLocks noChangeArrowheads="1"/>
            </p:cNvSpPr>
            <p:nvPr/>
          </p:nvSpPr>
          <p:spPr bwMode="auto">
            <a:xfrm>
              <a:off x="3225" y="2457"/>
              <a:ext cx="96" cy="96"/>
            </a:xfrm>
            <a:prstGeom prst="rect">
              <a:avLst/>
            </a:prstGeom>
            <a:solidFill>
              <a:srgbClr val="00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10" name="Rectangle 1066"/>
            <p:cNvSpPr>
              <a:spLocks noChangeArrowheads="1"/>
            </p:cNvSpPr>
            <p:nvPr/>
          </p:nvSpPr>
          <p:spPr bwMode="auto">
            <a:xfrm>
              <a:off x="3618" y="2457"/>
              <a:ext cx="96" cy="96"/>
            </a:xfrm>
            <a:prstGeom prst="rect">
              <a:avLst/>
            </a:prstGeom>
            <a:solidFill>
              <a:srgbClr val="00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33" name="Rectangle 1089"/>
            <p:cNvSpPr>
              <a:spLocks noChangeArrowheads="1"/>
            </p:cNvSpPr>
            <p:nvPr/>
          </p:nvSpPr>
          <p:spPr bwMode="auto">
            <a:xfrm>
              <a:off x="4011" y="2457"/>
              <a:ext cx="96" cy="96"/>
            </a:xfrm>
            <a:prstGeom prst="rect">
              <a:avLst/>
            </a:prstGeom>
            <a:solidFill>
              <a:srgbClr val="00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56" name="Rectangle 1112"/>
            <p:cNvSpPr>
              <a:spLocks noChangeArrowheads="1"/>
            </p:cNvSpPr>
            <p:nvPr/>
          </p:nvSpPr>
          <p:spPr bwMode="auto">
            <a:xfrm>
              <a:off x="4404" y="2457"/>
              <a:ext cx="96" cy="96"/>
            </a:xfrm>
            <a:prstGeom prst="rect">
              <a:avLst/>
            </a:prstGeom>
            <a:solidFill>
              <a:srgbClr val="00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25" name="Rectangle 1181"/>
            <p:cNvSpPr>
              <a:spLocks noChangeArrowheads="1"/>
            </p:cNvSpPr>
            <p:nvPr/>
          </p:nvSpPr>
          <p:spPr bwMode="auto">
            <a:xfrm>
              <a:off x="2832" y="2850"/>
              <a:ext cx="96" cy="96"/>
            </a:xfrm>
            <a:prstGeom prst="rect">
              <a:avLst/>
            </a:prstGeom>
            <a:solidFill>
              <a:srgbClr val="00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48" name="Rectangle 1204"/>
            <p:cNvSpPr>
              <a:spLocks noChangeArrowheads="1"/>
            </p:cNvSpPr>
            <p:nvPr/>
          </p:nvSpPr>
          <p:spPr bwMode="auto">
            <a:xfrm>
              <a:off x="3225" y="2850"/>
              <a:ext cx="96" cy="96"/>
            </a:xfrm>
            <a:prstGeom prst="rect">
              <a:avLst/>
            </a:prstGeom>
            <a:solidFill>
              <a:srgbClr val="00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71" name="Rectangle 1227"/>
            <p:cNvSpPr>
              <a:spLocks noChangeArrowheads="1"/>
            </p:cNvSpPr>
            <p:nvPr/>
          </p:nvSpPr>
          <p:spPr bwMode="auto">
            <a:xfrm>
              <a:off x="3618" y="2850"/>
              <a:ext cx="96" cy="96"/>
            </a:xfrm>
            <a:prstGeom prst="rect">
              <a:avLst/>
            </a:prstGeom>
            <a:solidFill>
              <a:srgbClr val="00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94" name="Rectangle 1250"/>
            <p:cNvSpPr>
              <a:spLocks noChangeArrowheads="1"/>
            </p:cNvSpPr>
            <p:nvPr/>
          </p:nvSpPr>
          <p:spPr bwMode="auto">
            <a:xfrm>
              <a:off x="4011" y="2850"/>
              <a:ext cx="96" cy="96"/>
            </a:xfrm>
            <a:prstGeom prst="rect">
              <a:avLst/>
            </a:prstGeom>
            <a:solidFill>
              <a:srgbClr val="00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17" name="Rectangle 1273"/>
            <p:cNvSpPr>
              <a:spLocks noChangeArrowheads="1"/>
            </p:cNvSpPr>
            <p:nvPr/>
          </p:nvSpPr>
          <p:spPr bwMode="auto">
            <a:xfrm>
              <a:off x="4404" y="2850"/>
              <a:ext cx="96" cy="96"/>
            </a:xfrm>
            <a:prstGeom prst="rect">
              <a:avLst/>
            </a:prstGeom>
            <a:solidFill>
              <a:srgbClr val="00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86" name="Rectangle 1342"/>
            <p:cNvSpPr>
              <a:spLocks noChangeArrowheads="1"/>
            </p:cNvSpPr>
            <p:nvPr/>
          </p:nvSpPr>
          <p:spPr bwMode="auto">
            <a:xfrm>
              <a:off x="2832" y="3243"/>
              <a:ext cx="96" cy="96"/>
            </a:xfrm>
            <a:prstGeom prst="rect">
              <a:avLst/>
            </a:prstGeom>
            <a:solidFill>
              <a:srgbClr val="00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09" name="Rectangle 1365"/>
            <p:cNvSpPr>
              <a:spLocks noChangeArrowheads="1"/>
            </p:cNvSpPr>
            <p:nvPr/>
          </p:nvSpPr>
          <p:spPr bwMode="auto">
            <a:xfrm>
              <a:off x="3225" y="3243"/>
              <a:ext cx="96" cy="96"/>
            </a:xfrm>
            <a:prstGeom prst="rect">
              <a:avLst/>
            </a:prstGeom>
            <a:solidFill>
              <a:srgbClr val="00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32" name="Rectangle 1388"/>
            <p:cNvSpPr>
              <a:spLocks noChangeArrowheads="1"/>
            </p:cNvSpPr>
            <p:nvPr/>
          </p:nvSpPr>
          <p:spPr bwMode="auto">
            <a:xfrm>
              <a:off x="3618" y="3243"/>
              <a:ext cx="96" cy="96"/>
            </a:xfrm>
            <a:prstGeom prst="rect">
              <a:avLst/>
            </a:prstGeom>
            <a:solidFill>
              <a:srgbClr val="00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55" name="Rectangle 1411"/>
            <p:cNvSpPr>
              <a:spLocks noChangeArrowheads="1"/>
            </p:cNvSpPr>
            <p:nvPr/>
          </p:nvSpPr>
          <p:spPr bwMode="auto">
            <a:xfrm>
              <a:off x="4011" y="3243"/>
              <a:ext cx="96" cy="96"/>
            </a:xfrm>
            <a:prstGeom prst="rect">
              <a:avLst/>
            </a:prstGeom>
            <a:solidFill>
              <a:srgbClr val="00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78" name="Rectangle 1434"/>
            <p:cNvSpPr>
              <a:spLocks noChangeArrowheads="1"/>
            </p:cNvSpPr>
            <p:nvPr/>
          </p:nvSpPr>
          <p:spPr bwMode="auto">
            <a:xfrm>
              <a:off x="4404" y="3243"/>
              <a:ext cx="96" cy="96"/>
            </a:xfrm>
            <a:prstGeom prst="rect">
              <a:avLst/>
            </a:prstGeom>
            <a:solidFill>
              <a:srgbClr val="00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47" name="Rectangle 1503"/>
            <p:cNvSpPr>
              <a:spLocks noChangeArrowheads="1"/>
            </p:cNvSpPr>
            <p:nvPr/>
          </p:nvSpPr>
          <p:spPr bwMode="auto">
            <a:xfrm>
              <a:off x="2832" y="3636"/>
              <a:ext cx="96" cy="96"/>
            </a:xfrm>
            <a:prstGeom prst="rect">
              <a:avLst/>
            </a:prstGeom>
            <a:solidFill>
              <a:srgbClr val="00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70" name="Rectangle 1526"/>
            <p:cNvSpPr>
              <a:spLocks noChangeArrowheads="1"/>
            </p:cNvSpPr>
            <p:nvPr/>
          </p:nvSpPr>
          <p:spPr bwMode="auto">
            <a:xfrm>
              <a:off x="3225" y="3636"/>
              <a:ext cx="96" cy="96"/>
            </a:xfrm>
            <a:prstGeom prst="rect">
              <a:avLst/>
            </a:prstGeom>
            <a:solidFill>
              <a:srgbClr val="00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93" name="Rectangle 1549"/>
            <p:cNvSpPr>
              <a:spLocks noChangeArrowheads="1"/>
            </p:cNvSpPr>
            <p:nvPr/>
          </p:nvSpPr>
          <p:spPr bwMode="auto">
            <a:xfrm>
              <a:off x="3618" y="3636"/>
              <a:ext cx="96" cy="96"/>
            </a:xfrm>
            <a:prstGeom prst="rect">
              <a:avLst/>
            </a:prstGeom>
            <a:solidFill>
              <a:srgbClr val="00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16" name="Rectangle 1572"/>
            <p:cNvSpPr>
              <a:spLocks noChangeArrowheads="1"/>
            </p:cNvSpPr>
            <p:nvPr/>
          </p:nvSpPr>
          <p:spPr bwMode="auto">
            <a:xfrm>
              <a:off x="4011" y="3636"/>
              <a:ext cx="96" cy="96"/>
            </a:xfrm>
            <a:prstGeom prst="rect">
              <a:avLst/>
            </a:prstGeom>
            <a:solidFill>
              <a:srgbClr val="00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39" name="Rectangle 1595"/>
            <p:cNvSpPr>
              <a:spLocks noChangeArrowheads="1"/>
            </p:cNvSpPr>
            <p:nvPr/>
          </p:nvSpPr>
          <p:spPr bwMode="auto">
            <a:xfrm>
              <a:off x="4404" y="3636"/>
              <a:ext cx="96" cy="96"/>
            </a:xfrm>
            <a:prstGeom prst="rect">
              <a:avLst/>
            </a:prstGeom>
            <a:solidFill>
              <a:srgbClr val="00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" name="Group 1662"/>
          <p:cNvGrpSpPr>
            <a:grpSpLocks/>
          </p:cNvGrpSpPr>
          <p:nvPr/>
        </p:nvGrpSpPr>
        <p:grpSpPr bwMode="auto">
          <a:xfrm>
            <a:off x="5124450" y="3359150"/>
            <a:ext cx="2647950" cy="2647950"/>
            <a:chOff x="2544" y="2160"/>
            <a:chExt cx="1668" cy="1668"/>
          </a:xfrm>
        </p:grpSpPr>
        <p:sp>
          <p:nvSpPr>
            <p:cNvPr id="357189" name="Rectangle 837"/>
            <p:cNvSpPr>
              <a:spLocks noChangeArrowheads="1"/>
            </p:cNvSpPr>
            <p:nvPr/>
          </p:nvSpPr>
          <p:spPr bwMode="auto">
            <a:xfrm>
              <a:off x="2544" y="2160"/>
              <a:ext cx="96" cy="96"/>
            </a:xfrm>
            <a:prstGeom prst="rect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12" name="Rectangle 860"/>
            <p:cNvSpPr>
              <a:spLocks noChangeArrowheads="1"/>
            </p:cNvSpPr>
            <p:nvPr/>
          </p:nvSpPr>
          <p:spPr bwMode="auto">
            <a:xfrm>
              <a:off x="2937" y="2160"/>
              <a:ext cx="96" cy="96"/>
            </a:xfrm>
            <a:prstGeom prst="rect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35" name="Rectangle 883"/>
            <p:cNvSpPr>
              <a:spLocks noChangeArrowheads="1"/>
            </p:cNvSpPr>
            <p:nvPr/>
          </p:nvSpPr>
          <p:spPr bwMode="auto">
            <a:xfrm>
              <a:off x="3330" y="2160"/>
              <a:ext cx="96" cy="96"/>
            </a:xfrm>
            <a:prstGeom prst="rect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58" name="Rectangle 906"/>
            <p:cNvSpPr>
              <a:spLocks noChangeArrowheads="1"/>
            </p:cNvSpPr>
            <p:nvPr/>
          </p:nvSpPr>
          <p:spPr bwMode="auto">
            <a:xfrm>
              <a:off x="3723" y="2160"/>
              <a:ext cx="96" cy="96"/>
            </a:xfrm>
            <a:prstGeom prst="rect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81" name="Rectangle 929"/>
            <p:cNvSpPr>
              <a:spLocks noChangeArrowheads="1"/>
            </p:cNvSpPr>
            <p:nvPr/>
          </p:nvSpPr>
          <p:spPr bwMode="auto">
            <a:xfrm>
              <a:off x="4116" y="2160"/>
              <a:ext cx="96" cy="96"/>
            </a:xfrm>
            <a:prstGeom prst="rect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373" name="Rectangle 1021"/>
            <p:cNvSpPr>
              <a:spLocks noChangeArrowheads="1"/>
            </p:cNvSpPr>
            <p:nvPr/>
          </p:nvSpPr>
          <p:spPr bwMode="auto">
            <a:xfrm>
              <a:off x="2544" y="2553"/>
              <a:ext cx="96" cy="96"/>
            </a:xfrm>
            <a:prstGeom prst="rect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588" name="Rectangle 1044"/>
            <p:cNvSpPr>
              <a:spLocks noChangeArrowheads="1"/>
            </p:cNvSpPr>
            <p:nvPr/>
          </p:nvSpPr>
          <p:spPr bwMode="auto">
            <a:xfrm>
              <a:off x="2937" y="2553"/>
              <a:ext cx="96" cy="96"/>
            </a:xfrm>
            <a:prstGeom prst="rect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11" name="Rectangle 1067"/>
            <p:cNvSpPr>
              <a:spLocks noChangeArrowheads="1"/>
            </p:cNvSpPr>
            <p:nvPr/>
          </p:nvSpPr>
          <p:spPr bwMode="auto">
            <a:xfrm>
              <a:off x="3330" y="2553"/>
              <a:ext cx="96" cy="96"/>
            </a:xfrm>
            <a:prstGeom prst="rect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34" name="Rectangle 1090"/>
            <p:cNvSpPr>
              <a:spLocks noChangeArrowheads="1"/>
            </p:cNvSpPr>
            <p:nvPr/>
          </p:nvSpPr>
          <p:spPr bwMode="auto">
            <a:xfrm>
              <a:off x="3723" y="2553"/>
              <a:ext cx="96" cy="96"/>
            </a:xfrm>
            <a:prstGeom prst="rect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57" name="Rectangle 1113"/>
            <p:cNvSpPr>
              <a:spLocks noChangeArrowheads="1"/>
            </p:cNvSpPr>
            <p:nvPr/>
          </p:nvSpPr>
          <p:spPr bwMode="auto">
            <a:xfrm>
              <a:off x="4116" y="2553"/>
              <a:ext cx="96" cy="96"/>
            </a:xfrm>
            <a:prstGeom prst="rect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26" name="Rectangle 1182"/>
            <p:cNvSpPr>
              <a:spLocks noChangeArrowheads="1"/>
            </p:cNvSpPr>
            <p:nvPr/>
          </p:nvSpPr>
          <p:spPr bwMode="auto">
            <a:xfrm>
              <a:off x="2544" y="2946"/>
              <a:ext cx="96" cy="96"/>
            </a:xfrm>
            <a:prstGeom prst="rect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49" name="Rectangle 1205"/>
            <p:cNvSpPr>
              <a:spLocks noChangeArrowheads="1"/>
            </p:cNvSpPr>
            <p:nvPr/>
          </p:nvSpPr>
          <p:spPr bwMode="auto">
            <a:xfrm>
              <a:off x="2937" y="2946"/>
              <a:ext cx="96" cy="96"/>
            </a:xfrm>
            <a:prstGeom prst="rect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72" name="Rectangle 1228"/>
            <p:cNvSpPr>
              <a:spLocks noChangeArrowheads="1"/>
            </p:cNvSpPr>
            <p:nvPr/>
          </p:nvSpPr>
          <p:spPr bwMode="auto">
            <a:xfrm>
              <a:off x="3330" y="2946"/>
              <a:ext cx="96" cy="96"/>
            </a:xfrm>
            <a:prstGeom prst="rect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95" name="Rectangle 1251"/>
            <p:cNvSpPr>
              <a:spLocks noChangeArrowheads="1"/>
            </p:cNvSpPr>
            <p:nvPr/>
          </p:nvSpPr>
          <p:spPr bwMode="auto">
            <a:xfrm>
              <a:off x="3723" y="2946"/>
              <a:ext cx="96" cy="96"/>
            </a:xfrm>
            <a:prstGeom prst="rect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18" name="Rectangle 1274"/>
            <p:cNvSpPr>
              <a:spLocks noChangeArrowheads="1"/>
            </p:cNvSpPr>
            <p:nvPr/>
          </p:nvSpPr>
          <p:spPr bwMode="auto">
            <a:xfrm>
              <a:off x="4116" y="2946"/>
              <a:ext cx="96" cy="96"/>
            </a:xfrm>
            <a:prstGeom prst="rect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87" name="Rectangle 1343"/>
            <p:cNvSpPr>
              <a:spLocks noChangeArrowheads="1"/>
            </p:cNvSpPr>
            <p:nvPr/>
          </p:nvSpPr>
          <p:spPr bwMode="auto">
            <a:xfrm>
              <a:off x="2544" y="3339"/>
              <a:ext cx="96" cy="96"/>
            </a:xfrm>
            <a:prstGeom prst="rect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10" name="Rectangle 1366"/>
            <p:cNvSpPr>
              <a:spLocks noChangeArrowheads="1"/>
            </p:cNvSpPr>
            <p:nvPr/>
          </p:nvSpPr>
          <p:spPr bwMode="auto">
            <a:xfrm>
              <a:off x="2937" y="3339"/>
              <a:ext cx="96" cy="96"/>
            </a:xfrm>
            <a:prstGeom prst="rect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33" name="Rectangle 1389"/>
            <p:cNvSpPr>
              <a:spLocks noChangeArrowheads="1"/>
            </p:cNvSpPr>
            <p:nvPr/>
          </p:nvSpPr>
          <p:spPr bwMode="auto">
            <a:xfrm>
              <a:off x="3330" y="3339"/>
              <a:ext cx="96" cy="96"/>
            </a:xfrm>
            <a:prstGeom prst="rect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56" name="Rectangle 1412"/>
            <p:cNvSpPr>
              <a:spLocks noChangeArrowheads="1"/>
            </p:cNvSpPr>
            <p:nvPr/>
          </p:nvSpPr>
          <p:spPr bwMode="auto">
            <a:xfrm>
              <a:off x="3723" y="3339"/>
              <a:ext cx="96" cy="96"/>
            </a:xfrm>
            <a:prstGeom prst="rect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79" name="Rectangle 1435"/>
            <p:cNvSpPr>
              <a:spLocks noChangeArrowheads="1"/>
            </p:cNvSpPr>
            <p:nvPr/>
          </p:nvSpPr>
          <p:spPr bwMode="auto">
            <a:xfrm>
              <a:off x="4116" y="3339"/>
              <a:ext cx="96" cy="96"/>
            </a:xfrm>
            <a:prstGeom prst="rect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48" name="Rectangle 1504"/>
            <p:cNvSpPr>
              <a:spLocks noChangeArrowheads="1"/>
            </p:cNvSpPr>
            <p:nvPr/>
          </p:nvSpPr>
          <p:spPr bwMode="auto">
            <a:xfrm>
              <a:off x="2544" y="3732"/>
              <a:ext cx="96" cy="96"/>
            </a:xfrm>
            <a:prstGeom prst="rect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71" name="Rectangle 1527"/>
            <p:cNvSpPr>
              <a:spLocks noChangeArrowheads="1"/>
            </p:cNvSpPr>
            <p:nvPr/>
          </p:nvSpPr>
          <p:spPr bwMode="auto">
            <a:xfrm>
              <a:off x="2937" y="3732"/>
              <a:ext cx="96" cy="96"/>
            </a:xfrm>
            <a:prstGeom prst="rect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94" name="Rectangle 1550"/>
            <p:cNvSpPr>
              <a:spLocks noChangeArrowheads="1"/>
            </p:cNvSpPr>
            <p:nvPr/>
          </p:nvSpPr>
          <p:spPr bwMode="auto">
            <a:xfrm>
              <a:off x="3330" y="3732"/>
              <a:ext cx="96" cy="96"/>
            </a:xfrm>
            <a:prstGeom prst="rect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17" name="Rectangle 1573"/>
            <p:cNvSpPr>
              <a:spLocks noChangeArrowheads="1"/>
            </p:cNvSpPr>
            <p:nvPr/>
          </p:nvSpPr>
          <p:spPr bwMode="auto">
            <a:xfrm>
              <a:off x="3723" y="3732"/>
              <a:ext cx="96" cy="96"/>
            </a:xfrm>
            <a:prstGeom prst="rect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40" name="Rectangle 1596"/>
            <p:cNvSpPr>
              <a:spLocks noChangeArrowheads="1"/>
            </p:cNvSpPr>
            <p:nvPr/>
          </p:nvSpPr>
          <p:spPr bwMode="auto">
            <a:xfrm>
              <a:off x="4116" y="3732"/>
              <a:ext cx="96" cy="96"/>
            </a:xfrm>
            <a:prstGeom prst="rect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" name="Group 1660"/>
          <p:cNvGrpSpPr>
            <a:grpSpLocks/>
          </p:cNvGrpSpPr>
          <p:nvPr/>
        </p:nvGrpSpPr>
        <p:grpSpPr bwMode="auto">
          <a:xfrm>
            <a:off x="5276850" y="3206750"/>
            <a:ext cx="2647950" cy="2647950"/>
            <a:chOff x="2640" y="2064"/>
            <a:chExt cx="1668" cy="1668"/>
          </a:xfrm>
        </p:grpSpPr>
        <p:sp>
          <p:nvSpPr>
            <p:cNvPr id="357190" name="Rectangle 838"/>
            <p:cNvSpPr>
              <a:spLocks noChangeArrowheads="1"/>
            </p:cNvSpPr>
            <p:nvPr/>
          </p:nvSpPr>
          <p:spPr bwMode="auto">
            <a:xfrm>
              <a:off x="2640" y="2064"/>
              <a:ext cx="96" cy="96"/>
            </a:xfrm>
            <a:prstGeom prst="rect">
              <a:avLst/>
            </a:prstGeom>
            <a:solidFill>
              <a:srgbClr val="0099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13" name="Rectangle 861"/>
            <p:cNvSpPr>
              <a:spLocks noChangeArrowheads="1"/>
            </p:cNvSpPr>
            <p:nvPr/>
          </p:nvSpPr>
          <p:spPr bwMode="auto">
            <a:xfrm>
              <a:off x="3033" y="2064"/>
              <a:ext cx="96" cy="96"/>
            </a:xfrm>
            <a:prstGeom prst="rect">
              <a:avLst/>
            </a:prstGeom>
            <a:solidFill>
              <a:srgbClr val="0099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36" name="Rectangle 884"/>
            <p:cNvSpPr>
              <a:spLocks noChangeArrowheads="1"/>
            </p:cNvSpPr>
            <p:nvPr/>
          </p:nvSpPr>
          <p:spPr bwMode="auto">
            <a:xfrm>
              <a:off x="3426" y="2064"/>
              <a:ext cx="96" cy="96"/>
            </a:xfrm>
            <a:prstGeom prst="rect">
              <a:avLst/>
            </a:prstGeom>
            <a:solidFill>
              <a:srgbClr val="0099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59" name="Rectangle 907"/>
            <p:cNvSpPr>
              <a:spLocks noChangeArrowheads="1"/>
            </p:cNvSpPr>
            <p:nvPr/>
          </p:nvSpPr>
          <p:spPr bwMode="auto">
            <a:xfrm>
              <a:off x="3819" y="2064"/>
              <a:ext cx="96" cy="96"/>
            </a:xfrm>
            <a:prstGeom prst="rect">
              <a:avLst/>
            </a:prstGeom>
            <a:solidFill>
              <a:srgbClr val="0099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82" name="Rectangle 930"/>
            <p:cNvSpPr>
              <a:spLocks noChangeArrowheads="1"/>
            </p:cNvSpPr>
            <p:nvPr/>
          </p:nvSpPr>
          <p:spPr bwMode="auto">
            <a:xfrm>
              <a:off x="4212" y="2064"/>
              <a:ext cx="96" cy="96"/>
            </a:xfrm>
            <a:prstGeom prst="rect">
              <a:avLst/>
            </a:prstGeom>
            <a:solidFill>
              <a:srgbClr val="0099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374" name="Rectangle 1022"/>
            <p:cNvSpPr>
              <a:spLocks noChangeArrowheads="1"/>
            </p:cNvSpPr>
            <p:nvPr/>
          </p:nvSpPr>
          <p:spPr bwMode="auto">
            <a:xfrm>
              <a:off x="2640" y="2457"/>
              <a:ext cx="96" cy="96"/>
            </a:xfrm>
            <a:prstGeom prst="rect">
              <a:avLst/>
            </a:prstGeom>
            <a:solidFill>
              <a:srgbClr val="0099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589" name="Rectangle 1045"/>
            <p:cNvSpPr>
              <a:spLocks noChangeArrowheads="1"/>
            </p:cNvSpPr>
            <p:nvPr/>
          </p:nvSpPr>
          <p:spPr bwMode="auto">
            <a:xfrm>
              <a:off x="3033" y="2457"/>
              <a:ext cx="96" cy="96"/>
            </a:xfrm>
            <a:prstGeom prst="rect">
              <a:avLst/>
            </a:prstGeom>
            <a:solidFill>
              <a:srgbClr val="0099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12" name="Rectangle 1068"/>
            <p:cNvSpPr>
              <a:spLocks noChangeArrowheads="1"/>
            </p:cNvSpPr>
            <p:nvPr/>
          </p:nvSpPr>
          <p:spPr bwMode="auto">
            <a:xfrm>
              <a:off x="3426" y="2457"/>
              <a:ext cx="96" cy="96"/>
            </a:xfrm>
            <a:prstGeom prst="rect">
              <a:avLst/>
            </a:prstGeom>
            <a:solidFill>
              <a:srgbClr val="0099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35" name="Rectangle 1091"/>
            <p:cNvSpPr>
              <a:spLocks noChangeArrowheads="1"/>
            </p:cNvSpPr>
            <p:nvPr/>
          </p:nvSpPr>
          <p:spPr bwMode="auto">
            <a:xfrm>
              <a:off x="3819" y="2457"/>
              <a:ext cx="96" cy="96"/>
            </a:xfrm>
            <a:prstGeom prst="rect">
              <a:avLst/>
            </a:prstGeom>
            <a:solidFill>
              <a:srgbClr val="0099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58" name="Rectangle 1114"/>
            <p:cNvSpPr>
              <a:spLocks noChangeArrowheads="1"/>
            </p:cNvSpPr>
            <p:nvPr/>
          </p:nvSpPr>
          <p:spPr bwMode="auto">
            <a:xfrm>
              <a:off x="4212" y="2457"/>
              <a:ext cx="96" cy="96"/>
            </a:xfrm>
            <a:prstGeom prst="rect">
              <a:avLst/>
            </a:prstGeom>
            <a:solidFill>
              <a:srgbClr val="0099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27" name="Rectangle 1183"/>
            <p:cNvSpPr>
              <a:spLocks noChangeArrowheads="1"/>
            </p:cNvSpPr>
            <p:nvPr/>
          </p:nvSpPr>
          <p:spPr bwMode="auto">
            <a:xfrm>
              <a:off x="2640" y="2850"/>
              <a:ext cx="96" cy="96"/>
            </a:xfrm>
            <a:prstGeom prst="rect">
              <a:avLst/>
            </a:prstGeom>
            <a:solidFill>
              <a:srgbClr val="0099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50" name="Rectangle 1206"/>
            <p:cNvSpPr>
              <a:spLocks noChangeArrowheads="1"/>
            </p:cNvSpPr>
            <p:nvPr/>
          </p:nvSpPr>
          <p:spPr bwMode="auto">
            <a:xfrm>
              <a:off x="3033" y="2850"/>
              <a:ext cx="96" cy="96"/>
            </a:xfrm>
            <a:prstGeom prst="rect">
              <a:avLst/>
            </a:prstGeom>
            <a:solidFill>
              <a:srgbClr val="0099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73" name="Rectangle 1229"/>
            <p:cNvSpPr>
              <a:spLocks noChangeArrowheads="1"/>
            </p:cNvSpPr>
            <p:nvPr/>
          </p:nvSpPr>
          <p:spPr bwMode="auto">
            <a:xfrm>
              <a:off x="3426" y="2850"/>
              <a:ext cx="96" cy="96"/>
            </a:xfrm>
            <a:prstGeom prst="rect">
              <a:avLst/>
            </a:prstGeom>
            <a:solidFill>
              <a:srgbClr val="0099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96" name="Rectangle 1252"/>
            <p:cNvSpPr>
              <a:spLocks noChangeArrowheads="1"/>
            </p:cNvSpPr>
            <p:nvPr/>
          </p:nvSpPr>
          <p:spPr bwMode="auto">
            <a:xfrm>
              <a:off x="3819" y="2850"/>
              <a:ext cx="96" cy="96"/>
            </a:xfrm>
            <a:prstGeom prst="rect">
              <a:avLst/>
            </a:prstGeom>
            <a:solidFill>
              <a:srgbClr val="0099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19" name="Rectangle 1275"/>
            <p:cNvSpPr>
              <a:spLocks noChangeArrowheads="1"/>
            </p:cNvSpPr>
            <p:nvPr/>
          </p:nvSpPr>
          <p:spPr bwMode="auto">
            <a:xfrm>
              <a:off x="4212" y="2850"/>
              <a:ext cx="96" cy="96"/>
            </a:xfrm>
            <a:prstGeom prst="rect">
              <a:avLst/>
            </a:prstGeom>
            <a:solidFill>
              <a:srgbClr val="0099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88" name="Rectangle 1344"/>
            <p:cNvSpPr>
              <a:spLocks noChangeArrowheads="1"/>
            </p:cNvSpPr>
            <p:nvPr/>
          </p:nvSpPr>
          <p:spPr bwMode="auto">
            <a:xfrm>
              <a:off x="2640" y="3243"/>
              <a:ext cx="96" cy="96"/>
            </a:xfrm>
            <a:prstGeom prst="rect">
              <a:avLst/>
            </a:prstGeom>
            <a:solidFill>
              <a:srgbClr val="0099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11" name="Rectangle 1367"/>
            <p:cNvSpPr>
              <a:spLocks noChangeArrowheads="1"/>
            </p:cNvSpPr>
            <p:nvPr/>
          </p:nvSpPr>
          <p:spPr bwMode="auto">
            <a:xfrm>
              <a:off x="3033" y="3243"/>
              <a:ext cx="96" cy="96"/>
            </a:xfrm>
            <a:prstGeom prst="rect">
              <a:avLst/>
            </a:prstGeom>
            <a:solidFill>
              <a:srgbClr val="0099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34" name="Rectangle 1390"/>
            <p:cNvSpPr>
              <a:spLocks noChangeArrowheads="1"/>
            </p:cNvSpPr>
            <p:nvPr/>
          </p:nvSpPr>
          <p:spPr bwMode="auto">
            <a:xfrm>
              <a:off x="3426" y="3243"/>
              <a:ext cx="96" cy="96"/>
            </a:xfrm>
            <a:prstGeom prst="rect">
              <a:avLst/>
            </a:prstGeom>
            <a:solidFill>
              <a:srgbClr val="0099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57" name="Rectangle 1413"/>
            <p:cNvSpPr>
              <a:spLocks noChangeArrowheads="1"/>
            </p:cNvSpPr>
            <p:nvPr/>
          </p:nvSpPr>
          <p:spPr bwMode="auto">
            <a:xfrm>
              <a:off x="3819" y="3243"/>
              <a:ext cx="96" cy="96"/>
            </a:xfrm>
            <a:prstGeom prst="rect">
              <a:avLst/>
            </a:prstGeom>
            <a:solidFill>
              <a:srgbClr val="0099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80" name="Rectangle 1436"/>
            <p:cNvSpPr>
              <a:spLocks noChangeArrowheads="1"/>
            </p:cNvSpPr>
            <p:nvPr/>
          </p:nvSpPr>
          <p:spPr bwMode="auto">
            <a:xfrm>
              <a:off x="4212" y="3243"/>
              <a:ext cx="96" cy="96"/>
            </a:xfrm>
            <a:prstGeom prst="rect">
              <a:avLst/>
            </a:prstGeom>
            <a:solidFill>
              <a:srgbClr val="0099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49" name="Rectangle 1505"/>
            <p:cNvSpPr>
              <a:spLocks noChangeArrowheads="1"/>
            </p:cNvSpPr>
            <p:nvPr/>
          </p:nvSpPr>
          <p:spPr bwMode="auto">
            <a:xfrm>
              <a:off x="2640" y="3636"/>
              <a:ext cx="96" cy="96"/>
            </a:xfrm>
            <a:prstGeom prst="rect">
              <a:avLst/>
            </a:prstGeom>
            <a:solidFill>
              <a:srgbClr val="0099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72" name="Rectangle 1528"/>
            <p:cNvSpPr>
              <a:spLocks noChangeArrowheads="1"/>
            </p:cNvSpPr>
            <p:nvPr/>
          </p:nvSpPr>
          <p:spPr bwMode="auto">
            <a:xfrm>
              <a:off x="3033" y="3636"/>
              <a:ext cx="96" cy="96"/>
            </a:xfrm>
            <a:prstGeom prst="rect">
              <a:avLst/>
            </a:prstGeom>
            <a:solidFill>
              <a:srgbClr val="0099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95" name="Rectangle 1551"/>
            <p:cNvSpPr>
              <a:spLocks noChangeArrowheads="1"/>
            </p:cNvSpPr>
            <p:nvPr/>
          </p:nvSpPr>
          <p:spPr bwMode="auto">
            <a:xfrm>
              <a:off x="3426" y="3636"/>
              <a:ext cx="96" cy="96"/>
            </a:xfrm>
            <a:prstGeom prst="rect">
              <a:avLst/>
            </a:prstGeom>
            <a:solidFill>
              <a:srgbClr val="0099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18" name="Rectangle 1574"/>
            <p:cNvSpPr>
              <a:spLocks noChangeArrowheads="1"/>
            </p:cNvSpPr>
            <p:nvPr/>
          </p:nvSpPr>
          <p:spPr bwMode="auto">
            <a:xfrm>
              <a:off x="3819" y="3636"/>
              <a:ext cx="96" cy="96"/>
            </a:xfrm>
            <a:prstGeom prst="rect">
              <a:avLst/>
            </a:prstGeom>
            <a:solidFill>
              <a:srgbClr val="0099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41" name="Rectangle 1597"/>
            <p:cNvSpPr>
              <a:spLocks noChangeArrowheads="1"/>
            </p:cNvSpPr>
            <p:nvPr/>
          </p:nvSpPr>
          <p:spPr bwMode="auto">
            <a:xfrm>
              <a:off x="4212" y="3636"/>
              <a:ext cx="96" cy="96"/>
            </a:xfrm>
            <a:prstGeom prst="rect">
              <a:avLst/>
            </a:prstGeom>
            <a:solidFill>
              <a:srgbClr val="0099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6870" name="Group 1663"/>
          <p:cNvGrpSpPr>
            <a:grpSpLocks/>
          </p:cNvGrpSpPr>
          <p:nvPr/>
        </p:nvGrpSpPr>
        <p:grpSpPr bwMode="auto">
          <a:xfrm>
            <a:off x="5581650" y="3206750"/>
            <a:ext cx="2647950" cy="2647950"/>
            <a:chOff x="2640" y="1968"/>
            <a:chExt cx="1668" cy="1668"/>
          </a:xfrm>
        </p:grpSpPr>
        <p:sp>
          <p:nvSpPr>
            <p:cNvPr id="357191" name="Rectangle 839"/>
            <p:cNvSpPr>
              <a:spLocks noChangeArrowheads="1"/>
            </p:cNvSpPr>
            <p:nvPr/>
          </p:nvSpPr>
          <p:spPr bwMode="auto">
            <a:xfrm>
              <a:off x="2640" y="1968"/>
              <a:ext cx="96" cy="96"/>
            </a:xfrm>
            <a:prstGeom prst="rect">
              <a:avLst/>
            </a:prstGeom>
            <a:solidFill>
              <a:srgbClr val="FF99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14" name="Rectangle 862"/>
            <p:cNvSpPr>
              <a:spLocks noChangeArrowheads="1"/>
            </p:cNvSpPr>
            <p:nvPr/>
          </p:nvSpPr>
          <p:spPr bwMode="auto">
            <a:xfrm>
              <a:off x="3033" y="1968"/>
              <a:ext cx="96" cy="96"/>
            </a:xfrm>
            <a:prstGeom prst="rect">
              <a:avLst/>
            </a:prstGeom>
            <a:solidFill>
              <a:srgbClr val="FF99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37" name="Rectangle 885"/>
            <p:cNvSpPr>
              <a:spLocks noChangeArrowheads="1"/>
            </p:cNvSpPr>
            <p:nvPr/>
          </p:nvSpPr>
          <p:spPr bwMode="auto">
            <a:xfrm>
              <a:off x="3426" y="1968"/>
              <a:ext cx="96" cy="96"/>
            </a:xfrm>
            <a:prstGeom prst="rect">
              <a:avLst/>
            </a:prstGeom>
            <a:solidFill>
              <a:srgbClr val="FF99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60" name="Rectangle 908"/>
            <p:cNvSpPr>
              <a:spLocks noChangeArrowheads="1"/>
            </p:cNvSpPr>
            <p:nvPr/>
          </p:nvSpPr>
          <p:spPr bwMode="auto">
            <a:xfrm>
              <a:off x="3819" y="1968"/>
              <a:ext cx="96" cy="96"/>
            </a:xfrm>
            <a:prstGeom prst="rect">
              <a:avLst/>
            </a:prstGeom>
            <a:solidFill>
              <a:srgbClr val="FF99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83" name="Rectangle 931"/>
            <p:cNvSpPr>
              <a:spLocks noChangeArrowheads="1"/>
            </p:cNvSpPr>
            <p:nvPr/>
          </p:nvSpPr>
          <p:spPr bwMode="auto">
            <a:xfrm>
              <a:off x="4212" y="1968"/>
              <a:ext cx="96" cy="96"/>
            </a:xfrm>
            <a:prstGeom prst="rect">
              <a:avLst/>
            </a:prstGeom>
            <a:solidFill>
              <a:srgbClr val="FF99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375" name="Rectangle 1023"/>
            <p:cNvSpPr>
              <a:spLocks noChangeArrowheads="1"/>
            </p:cNvSpPr>
            <p:nvPr/>
          </p:nvSpPr>
          <p:spPr bwMode="auto">
            <a:xfrm>
              <a:off x="2640" y="2361"/>
              <a:ext cx="96" cy="96"/>
            </a:xfrm>
            <a:prstGeom prst="rect">
              <a:avLst/>
            </a:prstGeom>
            <a:solidFill>
              <a:srgbClr val="FF99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590" name="Rectangle 1046"/>
            <p:cNvSpPr>
              <a:spLocks noChangeArrowheads="1"/>
            </p:cNvSpPr>
            <p:nvPr/>
          </p:nvSpPr>
          <p:spPr bwMode="auto">
            <a:xfrm>
              <a:off x="3033" y="2361"/>
              <a:ext cx="96" cy="96"/>
            </a:xfrm>
            <a:prstGeom prst="rect">
              <a:avLst/>
            </a:prstGeom>
            <a:solidFill>
              <a:srgbClr val="FF99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13" name="Rectangle 1069"/>
            <p:cNvSpPr>
              <a:spLocks noChangeArrowheads="1"/>
            </p:cNvSpPr>
            <p:nvPr/>
          </p:nvSpPr>
          <p:spPr bwMode="auto">
            <a:xfrm>
              <a:off x="3426" y="2361"/>
              <a:ext cx="96" cy="96"/>
            </a:xfrm>
            <a:prstGeom prst="rect">
              <a:avLst/>
            </a:prstGeom>
            <a:solidFill>
              <a:srgbClr val="FF99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36" name="Rectangle 1092"/>
            <p:cNvSpPr>
              <a:spLocks noChangeArrowheads="1"/>
            </p:cNvSpPr>
            <p:nvPr/>
          </p:nvSpPr>
          <p:spPr bwMode="auto">
            <a:xfrm>
              <a:off x="3819" y="2361"/>
              <a:ext cx="96" cy="96"/>
            </a:xfrm>
            <a:prstGeom prst="rect">
              <a:avLst/>
            </a:prstGeom>
            <a:solidFill>
              <a:srgbClr val="FF99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59" name="Rectangle 1115"/>
            <p:cNvSpPr>
              <a:spLocks noChangeArrowheads="1"/>
            </p:cNvSpPr>
            <p:nvPr/>
          </p:nvSpPr>
          <p:spPr bwMode="auto">
            <a:xfrm>
              <a:off x="4212" y="2361"/>
              <a:ext cx="96" cy="96"/>
            </a:xfrm>
            <a:prstGeom prst="rect">
              <a:avLst/>
            </a:prstGeom>
            <a:solidFill>
              <a:srgbClr val="FF99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28" name="Rectangle 1184"/>
            <p:cNvSpPr>
              <a:spLocks noChangeArrowheads="1"/>
            </p:cNvSpPr>
            <p:nvPr/>
          </p:nvSpPr>
          <p:spPr bwMode="auto">
            <a:xfrm>
              <a:off x="2640" y="2754"/>
              <a:ext cx="96" cy="96"/>
            </a:xfrm>
            <a:prstGeom prst="rect">
              <a:avLst/>
            </a:prstGeom>
            <a:solidFill>
              <a:srgbClr val="FF99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51" name="Rectangle 1207"/>
            <p:cNvSpPr>
              <a:spLocks noChangeArrowheads="1"/>
            </p:cNvSpPr>
            <p:nvPr/>
          </p:nvSpPr>
          <p:spPr bwMode="auto">
            <a:xfrm>
              <a:off x="3033" y="2754"/>
              <a:ext cx="96" cy="96"/>
            </a:xfrm>
            <a:prstGeom prst="rect">
              <a:avLst/>
            </a:prstGeom>
            <a:solidFill>
              <a:srgbClr val="FF99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74" name="Rectangle 1230"/>
            <p:cNvSpPr>
              <a:spLocks noChangeArrowheads="1"/>
            </p:cNvSpPr>
            <p:nvPr/>
          </p:nvSpPr>
          <p:spPr bwMode="auto">
            <a:xfrm>
              <a:off x="3426" y="2754"/>
              <a:ext cx="96" cy="96"/>
            </a:xfrm>
            <a:prstGeom prst="rect">
              <a:avLst/>
            </a:prstGeom>
            <a:solidFill>
              <a:srgbClr val="FF99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97" name="Rectangle 1253"/>
            <p:cNvSpPr>
              <a:spLocks noChangeArrowheads="1"/>
            </p:cNvSpPr>
            <p:nvPr/>
          </p:nvSpPr>
          <p:spPr bwMode="auto">
            <a:xfrm>
              <a:off x="3819" y="2754"/>
              <a:ext cx="96" cy="96"/>
            </a:xfrm>
            <a:prstGeom prst="rect">
              <a:avLst/>
            </a:prstGeom>
            <a:solidFill>
              <a:srgbClr val="FF99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20" name="Rectangle 1276"/>
            <p:cNvSpPr>
              <a:spLocks noChangeArrowheads="1"/>
            </p:cNvSpPr>
            <p:nvPr/>
          </p:nvSpPr>
          <p:spPr bwMode="auto">
            <a:xfrm>
              <a:off x="4212" y="2754"/>
              <a:ext cx="96" cy="96"/>
            </a:xfrm>
            <a:prstGeom prst="rect">
              <a:avLst/>
            </a:prstGeom>
            <a:solidFill>
              <a:srgbClr val="FF99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89" name="Rectangle 1345"/>
            <p:cNvSpPr>
              <a:spLocks noChangeArrowheads="1"/>
            </p:cNvSpPr>
            <p:nvPr/>
          </p:nvSpPr>
          <p:spPr bwMode="auto">
            <a:xfrm>
              <a:off x="2640" y="3147"/>
              <a:ext cx="96" cy="96"/>
            </a:xfrm>
            <a:prstGeom prst="rect">
              <a:avLst/>
            </a:prstGeom>
            <a:solidFill>
              <a:srgbClr val="FF99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12" name="Rectangle 1368"/>
            <p:cNvSpPr>
              <a:spLocks noChangeArrowheads="1"/>
            </p:cNvSpPr>
            <p:nvPr/>
          </p:nvSpPr>
          <p:spPr bwMode="auto">
            <a:xfrm>
              <a:off x="3033" y="3147"/>
              <a:ext cx="96" cy="96"/>
            </a:xfrm>
            <a:prstGeom prst="rect">
              <a:avLst/>
            </a:prstGeom>
            <a:solidFill>
              <a:srgbClr val="FF99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35" name="Rectangle 1391"/>
            <p:cNvSpPr>
              <a:spLocks noChangeArrowheads="1"/>
            </p:cNvSpPr>
            <p:nvPr/>
          </p:nvSpPr>
          <p:spPr bwMode="auto">
            <a:xfrm>
              <a:off x="3426" y="3147"/>
              <a:ext cx="96" cy="96"/>
            </a:xfrm>
            <a:prstGeom prst="rect">
              <a:avLst/>
            </a:prstGeom>
            <a:solidFill>
              <a:srgbClr val="FF99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58" name="Rectangle 1414"/>
            <p:cNvSpPr>
              <a:spLocks noChangeArrowheads="1"/>
            </p:cNvSpPr>
            <p:nvPr/>
          </p:nvSpPr>
          <p:spPr bwMode="auto">
            <a:xfrm>
              <a:off x="3819" y="3147"/>
              <a:ext cx="96" cy="96"/>
            </a:xfrm>
            <a:prstGeom prst="rect">
              <a:avLst/>
            </a:prstGeom>
            <a:solidFill>
              <a:srgbClr val="FF99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81" name="Rectangle 1437"/>
            <p:cNvSpPr>
              <a:spLocks noChangeArrowheads="1"/>
            </p:cNvSpPr>
            <p:nvPr/>
          </p:nvSpPr>
          <p:spPr bwMode="auto">
            <a:xfrm>
              <a:off x="4212" y="3147"/>
              <a:ext cx="96" cy="96"/>
            </a:xfrm>
            <a:prstGeom prst="rect">
              <a:avLst/>
            </a:prstGeom>
            <a:solidFill>
              <a:srgbClr val="FF99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50" name="Rectangle 1506"/>
            <p:cNvSpPr>
              <a:spLocks noChangeArrowheads="1"/>
            </p:cNvSpPr>
            <p:nvPr/>
          </p:nvSpPr>
          <p:spPr bwMode="auto">
            <a:xfrm>
              <a:off x="2640" y="3540"/>
              <a:ext cx="96" cy="96"/>
            </a:xfrm>
            <a:prstGeom prst="rect">
              <a:avLst/>
            </a:prstGeom>
            <a:solidFill>
              <a:srgbClr val="FF99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73" name="Rectangle 1529"/>
            <p:cNvSpPr>
              <a:spLocks noChangeArrowheads="1"/>
            </p:cNvSpPr>
            <p:nvPr/>
          </p:nvSpPr>
          <p:spPr bwMode="auto">
            <a:xfrm>
              <a:off x="3033" y="3540"/>
              <a:ext cx="96" cy="96"/>
            </a:xfrm>
            <a:prstGeom prst="rect">
              <a:avLst/>
            </a:prstGeom>
            <a:solidFill>
              <a:srgbClr val="FF99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96" name="Rectangle 1552"/>
            <p:cNvSpPr>
              <a:spLocks noChangeArrowheads="1"/>
            </p:cNvSpPr>
            <p:nvPr/>
          </p:nvSpPr>
          <p:spPr bwMode="auto">
            <a:xfrm>
              <a:off x="3426" y="3540"/>
              <a:ext cx="96" cy="96"/>
            </a:xfrm>
            <a:prstGeom prst="rect">
              <a:avLst/>
            </a:prstGeom>
            <a:solidFill>
              <a:srgbClr val="FF99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19" name="Rectangle 1575"/>
            <p:cNvSpPr>
              <a:spLocks noChangeArrowheads="1"/>
            </p:cNvSpPr>
            <p:nvPr/>
          </p:nvSpPr>
          <p:spPr bwMode="auto">
            <a:xfrm>
              <a:off x="3819" y="3540"/>
              <a:ext cx="96" cy="96"/>
            </a:xfrm>
            <a:prstGeom prst="rect">
              <a:avLst/>
            </a:prstGeom>
            <a:solidFill>
              <a:srgbClr val="FF99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42" name="Rectangle 1598"/>
            <p:cNvSpPr>
              <a:spLocks noChangeArrowheads="1"/>
            </p:cNvSpPr>
            <p:nvPr/>
          </p:nvSpPr>
          <p:spPr bwMode="auto">
            <a:xfrm>
              <a:off x="4212" y="3540"/>
              <a:ext cx="96" cy="96"/>
            </a:xfrm>
            <a:prstGeom prst="rect">
              <a:avLst/>
            </a:prstGeom>
            <a:solidFill>
              <a:srgbClr val="FF99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6904" name="Group 1648"/>
          <p:cNvGrpSpPr>
            <a:grpSpLocks/>
          </p:cNvGrpSpPr>
          <p:nvPr/>
        </p:nvGrpSpPr>
        <p:grpSpPr bwMode="auto">
          <a:xfrm>
            <a:off x="5124450" y="3054350"/>
            <a:ext cx="2647950" cy="2647950"/>
            <a:chOff x="2544" y="1968"/>
            <a:chExt cx="1668" cy="1668"/>
          </a:xfrm>
        </p:grpSpPr>
        <p:sp>
          <p:nvSpPr>
            <p:cNvPr id="357192" name="Rectangle 840"/>
            <p:cNvSpPr>
              <a:spLocks noChangeArrowheads="1"/>
            </p:cNvSpPr>
            <p:nvPr/>
          </p:nvSpPr>
          <p:spPr bwMode="auto">
            <a:xfrm>
              <a:off x="2544" y="1968"/>
              <a:ext cx="96" cy="96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15" name="Rectangle 863"/>
            <p:cNvSpPr>
              <a:spLocks noChangeArrowheads="1"/>
            </p:cNvSpPr>
            <p:nvPr/>
          </p:nvSpPr>
          <p:spPr bwMode="auto">
            <a:xfrm>
              <a:off x="2937" y="1968"/>
              <a:ext cx="96" cy="96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38" name="Rectangle 886"/>
            <p:cNvSpPr>
              <a:spLocks noChangeArrowheads="1"/>
            </p:cNvSpPr>
            <p:nvPr/>
          </p:nvSpPr>
          <p:spPr bwMode="auto">
            <a:xfrm>
              <a:off x="3330" y="1968"/>
              <a:ext cx="96" cy="96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61" name="Rectangle 909"/>
            <p:cNvSpPr>
              <a:spLocks noChangeArrowheads="1"/>
            </p:cNvSpPr>
            <p:nvPr/>
          </p:nvSpPr>
          <p:spPr bwMode="auto">
            <a:xfrm>
              <a:off x="3723" y="1968"/>
              <a:ext cx="96" cy="96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84" name="Rectangle 932"/>
            <p:cNvSpPr>
              <a:spLocks noChangeArrowheads="1"/>
            </p:cNvSpPr>
            <p:nvPr/>
          </p:nvSpPr>
          <p:spPr bwMode="auto">
            <a:xfrm>
              <a:off x="4116" y="1968"/>
              <a:ext cx="96" cy="96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568" name="Rectangle 1024"/>
            <p:cNvSpPr>
              <a:spLocks noChangeArrowheads="1"/>
            </p:cNvSpPr>
            <p:nvPr/>
          </p:nvSpPr>
          <p:spPr bwMode="auto">
            <a:xfrm>
              <a:off x="2544" y="2361"/>
              <a:ext cx="96" cy="96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591" name="Rectangle 1047"/>
            <p:cNvSpPr>
              <a:spLocks noChangeArrowheads="1"/>
            </p:cNvSpPr>
            <p:nvPr/>
          </p:nvSpPr>
          <p:spPr bwMode="auto">
            <a:xfrm>
              <a:off x="2937" y="2361"/>
              <a:ext cx="96" cy="96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14" name="Rectangle 1070"/>
            <p:cNvSpPr>
              <a:spLocks noChangeArrowheads="1"/>
            </p:cNvSpPr>
            <p:nvPr/>
          </p:nvSpPr>
          <p:spPr bwMode="auto">
            <a:xfrm>
              <a:off x="3330" y="2361"/>
              <a:ext cx="96" cy="96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37" name="Rectangle 1093"/>
            <p:cNvSpPr>
              <a:spLocks noChangeArrowheads="1"/>
            </p:cNvSpPr>
            <p:nvPr/>
          </p:nvSpPr>
          <p:spPr bwMode="auto">
            <a:xfrm>
              <a:off x="3723" y="2361"/>
              <a:ext cx="96" cy="96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60" name="Rectangle 1116"/>
            <p:cNvSpPr>
              <a:spLocks noChangeArrowheads="1"/>
            </p:cNvSpPr>
            <p:nvPr/>
          </p:nvSpPr>
          <p:spPr bwMode="auto">
            <a:xfrm>
              <a:off x="4116" y="2361"/>
              <a:ext cx="96" cy="96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29" name="Rectangle 1185"/>
            <p:cNvSpPr>
              <a:spLocks noChangeArrowheads="1"/>
            </p:cNvSpPr>
            <p:nvPr/>
          </p:nvSpPr>
          <p:spPr bwMode="auto">
            <a:xfrm>
              <a:off x="2544" y="2754"/>
              <a:ext cx="96" cy="96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52" name="Rectangle 1208"/>
            <p:cNvSpPr>
              <a:spLocks noChangeArrowheads="1"/>
            </p:cNvSpPr>
            <p:nvPr/>
          </p:nvSpPr>
          <p:spPr bwMode="auto">
            <a:xfrm>
              <a:off x="2937" y="2754"/>
              <a:ext cx="96" cy="96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75" name="Rectangle 1231"/>
            <p:cNvSpPr>
              <a:spLocks noChangeArrowheads="1"/>
            </p:cNvSpPr>
            <p:nvPr/>
          </p:nvSpPr>
          <p:spPr bwMode="auto">
            <a:xfrm>
              <a:off x="3330" y="2754"/>
              <a:ext cx="96" cy="96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98" name="Rectangle 1254"/>
            <p:cNvSpPr>
              <a:spLocks noChangeArrowheads="1"/>
            </p:cNvSpPr>
            <p:nvPr/>
          </p:nvSpPr>
          <p:spPr bwMode="auto">
            <a:xfrm>
              <a:off x="3723" y="2754"/>
              <a:ext cx="96" cy="96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21" name="Rectangle 1277"/>
            <p:cNvSpPr>
              <a:spLocks noChangeArrowheads="1"/>
            </p:cNvSpPr>
            <p:nvPr/>
          </p:nvSpPr>
          <p:spPr bwMode="auto">
            <a:xfrm>
              <a:off x="4116" y="2754"/>
              <a:ext cx="96" cy="96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90" name="Rectangle 1346"/>
            <p:cNvSpPr>
              <a:spLocks noChangeArrowheads="1"/>
            </p:cNvSpPr>
            <p:nvPr/>
          </p:nvSpPr>
          <p:spPr bwMode="auto">
            <a:xfrm>
              <a:off x="2544" y="3147"/>
              <a:ext cx="96" cy="96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13" name="Rectangle 1369"/>
            <p:cNvSpPr>
              <a:spLocks noChangeArrowheads="1"/>
            </p:cNvSpPr>
            <p:nvPr/>
          </p:nvSpPr>
          <p:spPr bwMode="auto">
            <a:xfrm>
              <a:off x="2937" y="3147"/>
              <a:ext cx="96" cy="96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36" name="Rectangle 1392"/>
            <p:cNvSpPr>
              <a:spLocks noChangeArrowheads="1"/>
            </p:cNvSpPr>
            <p:nvPr/>
          </p:nvSpPr>
          <p:spPr bwMode="auto">
            <a:xfrm>
              <a:off x="3330" y="3147"/>
              <a:ext cx="96" cy="96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59" name="Rectangle 1415"/>
            <p:cNvSpPr>
              <a:spLocks noChangeArrowheads="1"/>
            </p:cNvSpPr>
            <p:nvPr/>
          </p:nvSpPr>
          <p:spPr bwMode="auto">
            <a:xfrm>
              <a:off x="3723" y="3147"/>
              <a:ext cx="96" cy="96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82" name="Rectangle 1438"/>
            <p:cNvSpPr>
              <a:spLocks noChangeArrowheads="1"/>
            </p:cNvSpPr>
            <p:nvPr/>
          </p:nvSpPr>
          <p:spPr bwMode="auto">
            <a:xfrm>
              <a:off x="4116" y="3147"/>
              <a:ext cx="96" cy="96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51" name="Rectangle 1507"/>
            <p:cNvSpPr>
              <a:spLocks noChangeArrowheads="1"/>
            </p:cNvSpPr>
            <p:nvPr/>
          </p:nvSpPr>
          <p:spPr bwMode="auto">
            <a:xfrm>
              <a:off x="2544" y="3540"/>
              <a:ext cx="96" cy="96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74" name="Rectangle 1530"/>
            <p:cNvSpPr>
              <a:spLocks noChangeArrowheads="1"/>
            </p:cNvSpPr>
            <p:nvPr/>
          </p:nvSpPr>
          <p:spPr bwMode="auto">
            <a:xfrm>
              <a:off x="2937" y="3540"/>
              <a:ext cx="96" cy="96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97" name="Rectangle 1553"/>
            <p:cNvSpPr>
              <a:spLocks noChangeArrowheads="1"/>
            </p:cNvSpPr>
            <p:nvPr/>
          </p:nvSpPr>
          <p:spPr bwMode="auto">
            <a:xfrm>
              <a:off x="3330" y="3540"/>
              <a:ext cx="96" cy="96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20" name="Rectangle 1576"/>
            <p:cNvSpPr>
              <a:spLocks noChangeArrowheads="1"/>
            </p:cNvSpPr>
            <p:nvPr/>
          </p:nvSpPr>
          <p:spPr bwMode="auto">
            <a:xfrm>
              <a:off x="3723" y="3540"/>
              <a:ext cx="96" cy="96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43" name="Rectangle 1599"/>
            <p:cNvSpPr>
              <a:spLocks noChangeArrowheads="1"/>
            </p:cNvSpPr>
            <p:nvPr/>
          </p:nvSpPr>
          <p:spPr bwMode="auto">
            <a:xfrm>
              <a:off x="4116" y="3540"/>
              <a:ext cx="96" cy="96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6938" name="Group 1653"/>
          <p:cNvGrpSpPr>
            <a:grpSpLocks/>
          </p:cNvGrpSpPr>
          <p:nvPr/>
        </p:nvGrpSpPr>
        <p:grpSpPr bwMode="auto">
          <a:xfrm>
            <a:off x="5124450" y="3206750"/>
            <a:ext cx="2647950" cy="2647950"/>
            <a:chOff x="2736" y="1872"/>
            <a:chExt cx="1668" cy="1668"/>
          </a:xfrm>
        </p:grpSpPr>
        <p:sp>
          <p:nvSpPr>
            <p:cNvPr id="357193" name="Rectangle 841"/>
            <p:cNvSpPr>
              <a:spLocks noChangeArrowheads="1"/>
            </p:cNvSpPr>
            <p:nvPr/>
          </p:nvSpPr>
          <p:spPr bwMode="auto">
            <a:xfrm>
              <a:off x="2736" y="1872"/>
              <a:ext cx="96" cy="96"/>
            </a:xfrm>
            <a:prstGeom prst="rect">
              <a:avLst/>
            </a:prstGeom>
            <a:solidFill>
              <a:srgbClr val="3399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16" name="Rectangle 864"/>
            <p:cNvSpPr>
              <a:spLocks noChangeArrowheads="1"/>
            </p:cNvSpPr>
            <p:nvPr/>
          </p:nvSpPr>
          <p:spPr bwMode="auto">
            <a:xfrm>
              <a:off x="3129" y="1872"/>
              <a:ext cx="96" cy="96"/>
            </a:xfrm>
            <a:prstGeom prst="rect">
              <a:avLst/>
            </a:prstGeom>
            <a:solidFill>
              <a:srgbClr val="3399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39" name="Rectangle 887"/>
            <p:cNvSpPr>
              <a:spLocks noChangeArrowheads="1"/>
            </p:cNvSpPr>
            <p:nvPr/>
          </p:nvSpPr>
          <p:spPr bwMode="auto">
            <a:xfrm>
              <a:off x="3522" y="1872"/>
              <a:ext cx="96" cy="96"/>
            </a:xfrm>
            <a:prstGeom prst="rect">
              <a:avLst/>
            </a:prstGeom>
            <a:solidFill>
              <a:srgbClr val="3399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62" name="Rectangle 910"/>
            <p:cNvSpPr>
              <a:spLocks noChangeArrowheads="1"/>
            </p:cNvSpPr>
            <p:nvPr/>
          </p:nvSpPr>
          <p:spPr bwMode="auto">
            <a:xfrm>
              <a:off x="3915" y="1872"/>
              <a:ext cx="96" cy="96"/>
            </a:xfrm>
            <a:prstGeom prst="rect">
              <a:avLst/>
            </a:prstGeom>
            <a:solidFill>
              <a:srgbClr val="3399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285" name="Rectangle 933"/>
            <p:cNvSpPr>
              <a:spLocks noChangeArrowheads="1"/>
            </p:cNvSpPr>
            <p:nvPr/>
          </p:nvSpPr>
          <p:spPr bwMode="auto">
            <a:xfrm>
              <a:off x="4308" y="1872"/>
              <a:ext cx="96" cy="96"/>
            </a:xfrm>
            <a:prstGeom prst="rect">
              <a:avLst/>
            </a:prstGeom>
            <a:solidFill>
              <a:srgbClr val="3399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569" name="Rectangle 1025"/>
            <p:cNvSpPr>
              <a:spLocks noChangeArrowheads="1"/>
            </p:cNvSpPr>
            <p:nvPr/>
          </p:nvSpPr>
          <p:spPr bwMode="auto">
            <a:xfrm>
              <a:off x="2736" y="2265"/>
              <a:ext cx="96" cy="96"/>
            </a:xfrm>
            <a:prstGeom prst="rect">
              <a:avLst/>
            </a:prstGeom>
            <a:solidFill>
              <a:srgbClr val="3399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592" name="Rectangle 1048"/>
            <p:cNvSpPr>
              <a:spLocks noChangeArrowheads="1"/>
            </p:cNvSpPr>
            <p:nvPr/>
          </p:nvSpPr>
          <p:spPr bwMode="auto">
            <a:xfrm>
              <a:off x="3129" y="2265"/>
              <a:ext cx="96" cy="96"/>
            </a:xfrm>
            <a:prstGeom prst="rect">
              <a:avLst/>
            </a:prstGeom>
            <a:solidFill>
              <a:srgbClr val="3399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15" name="Rectangle 1071"/>
            <p:cNvSpPr>
              <a:spLocks noChangeArrowheads="1"/>
            </p:cNvSpPr>
            <p:nvPr/>
          </p:nvSpPr>
          <p:spPr bwMode="auto">
            <a:xfrm>
              <a:off x="3522" y="2265"/>
              <a:ext cx="96" cy="96"/>
            </a:xfrm>
            <a:prstGeom prst="rect">
              <a:avLst/>
            </a:prstGeom>
            <a:solidFill>
              <a:srgbClr val="3399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38" name="Rectangle 1094"/>
            <p:cNvSpPr>
              <a:spLocks noChangeArrowheads="1"/>
            </p:cNvSpPr>
            <p:nvPr/>
          </p:nvSpPr>
          <p:spPr bwMode="auto">
            <a:xfrm>
              <a:off x="3915" y="2265"/>
              <a:ext cx="96" cy="96"/>
            </a:xfrm>
            <a:prstGeom prst="rect">
              <a:avLst/>
            </a:prstGeom>
            <a:solidFill>
              <a:srgbClr val="3399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61" name="Rectangle 1117"/>
            <p:cNvSpPr>
              <a:spLocks noChangeArrowheads="1"/>
            </p:cNvSpPr>
            <p:nvPr/>
          </p:nvSpPr>
          <p:spPr bwMode="auto">
            <a:xfrm>
              <a:off x="4308" y="2265"/>
              <a:ext cx="96" cy="96"/>
            </a:xfrm>
            <a:prstGeom prst="rect">
              <a:avLst/>
            </a:prstGeom>
            <a:solidFill>
              <a:srgbClr val="3399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30" name="Rectangle 1186"/>
            <p:cNvSpPr>
              <a:spLocks noChangeArrowheads="1"/>
            </p:cNvSpPr>
            <p:nvPr/>
          </p:nvSpPr>
          <p:spPr bwMode="auto">
            <a:xfrm>
              <a:off x="2736" y="2658"/>
              <a:ext cx="96" cy="96"/>
            </a:xfrm>
            <a:prstGeom prst="rect">
              <a:avLst/>
            </a:prstGeom>
            <a:solidFill>
              <a:srgbClr val="3399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53" name="Rectangle 1209"/>
            <p:cNvSpPr>
              <a:spLocks noChangeArrowheads="1"/>
            </p:cNvSpPr>
            <p:nvPr/>
          </p:nvSpPr>
          <p:spPr bwMode="auto">
            <a:xfrm>
              <a:off x="3129" y="2658"/>
              <a:ext cx="96" cy="96"/>
            </a:xfrm>
            <a:prstGeom prst="rect">
              <a:avLst/>
            </a:prstGeom>
            <a:solidFill>
              <a:srgbClr val="3399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76" name="Rectangle 1232"/>
            <p:cNvSpPr>
              <a:spLocks noChangeArrowheads="1"/>
            </p:cNvSpPr>
            <p:nvPr/>
          </p:nvSpPr>
          <p:spPr bwMode="auto">
            <a:xfrm>
              <a:off x="3522" y="2658"/>
              <a:ext cx="96" cy="96"/>
            </a:xfrm>
            <a:prstGeom prst="rect">
              <a:avLst/>
            </a:prstGeom>
            <a:solidFill>
              <a:srgbClr val="3399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799" name="Rectangle 1255"/>
            <p:cNvSpPr>
              <a:spLocks noChangeArrowheads="1"/>
            </p:cNvSpPr>
            <p:nvPr/>
          </p:nvSpPr>
          <p:spPr bwMode="auto">
            <a:xfrm>
              <a:off x="3915" y="2658"/>
              <a:ext cx="96" cy="96"/>
            </a:xfrm>
            <a:prstGeom prst="rect">
              <a:avLst/>
            </a:prstGeom>
            <a:solidFill>
              <a:srgbClr val="3399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22" name="Rectangle 1278"/>
            <p:cNvSpPr>
              <a:spLocks noChangeArrowheads="1"/>
            </p:cNvSpPr>
            <p:nvPr/>
          </p:nvSpPr>
          <p:spPr bwMode="auto">
            <a:xfrm>
              <a:off x="4308" y="2658"/>
              <a:ext cx="96" cy="96"/>
            </a:xfrm>
            <a:prstGeom prst="rect">
              <a:avLst/>
            </a:prstGeom>
            <a:solidFill>
              <a:srgbClr val="3399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891" name="Rectangle 1347"/>
            <p:cNvSpPr>
              <a:spLocks noChangeArrowheads="1"/>
            </p:cNvSpPr>
            <p:nvPr/>
          </p:nvSpPr>
          <p:spPr bwMode="auto">
            <a:xfrm>
              <a:off x="2736" y="3051"/>
              <a:ext cx="96" cy="96"/>
            </a:xfrm>
            <a:prstGeom prst="rect">
              <a:avLst/>
            </a:prstGeom>
            <a:solidFill>
              <a:srgbClr val="3399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14" name="Rectangle 1370"/>
            <p:cNvSpPr>
              <a:spLocks noChangeArrowheads="1"/>
            </p:cNvSpPr>
            <p:nvPr/>
          </p:nvSpPr>
          <p:spPr bwMode="auto">
            <a:xfrm>
              <a:off x="3129" y="3051"/>
              <a:ext cx="96" cy="96"/>
            </a:xfrm>
            <a:prstGeom prst="rect">
              <a:avLst/>
            </a:prstGeom>
            <a:solidFill>
              <a:srgbClr val="3399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37" name="Rectangle 1393"/>
            <p:cNvSpPr>
              <a:spLocks noChangeArrowheads="1"/>
            </p:cNvSpPr>
            <p:nvPr/>
          </p:nvSpPr>
          <p:spPr bwMode="auto">
            <a:xfrm>
              <a:off x="3522" y="3051"/>
              <a:ext cx="96" cy="96"/>
            </a:xfrm>
            <a:prstGeom prst="rect">
              <a:avLst/>
            </a:prstGeom>
            <a:solidFill>
              <a:srgbClr val="3399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60" name="Rectangle 1416"/>
            <p:cNvSpPr>
              <a:spLocks noChangeArrowheads="1"/>
            </p:cNvSpPr>
            <p:nvPr/>
          </p:nvSpPr>
          <p:spPr bwMode="auto">
            <a:xfrm>
              <a:off x="3915" y="3051"/>
              <a:ext cx="96" cy="96"/>
            </a:xfrm>
            <a:prstGeom prst="rect">
              <a:avLst/>
            </a:prstGeom>
            <a:solidFill>
              <a:srgbClr val="3399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983" name="Rectangle 1439"/>
            <p:cNvSpPr>
              <a:spLocks noChangeArrowheads="1"/>
            </p:cNvSpPr>
            <p:nvPr/>
          </p:nvSpPr>
          <p:spPr bwMode="auto">
            <a:xfrm>
              <a:off x="4308" y="3051"/>
              <a:ext cx="96" cy="96"/>
            </a:xfrm>
            <a:prstGeom prst="rect">
              <a:avLst/>
            </a:prstGeom>
            <a:solidFill>
              <a:srgbClr val="3399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52" name="Rectangle 1508"/>
            <p:cNvSpPr>
              <a:spLocks noChangeArrowheads="1"/>
            </p:cNvSpPr>
            <p:nvPr/>
          </p:nvSpPr>
          <p:spPr bwMode="auto">
            <a:xfrm>
              <a:off x="2736" y="3444"/>
              <a:ext cx="96" cy="96"/>
            </a:xfrm>
            <a:prstGeom prst="rect">
              <a:avLst/>
            </a:prstGeom>
            <a:solidFill>
              <a:srgbClr val="3399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75" name="Rectangle 1531"/>
            <p:cNvSpPr>
              <a:spLocks noChangeArrowheads="1"/>
            </p:cNvSpPr>
            <p:nvPr/>
          </p:nvSpPr>
          <p:spPr bwMode="auto">
            <a:xfrm>
              <a:off x="3129" y="3444"/>
              <a:ext cx="96" cy="96"/>
            </a:xfrm>
            <a:prstGeom prst="rect">
              <a:avLst/>
            </a:prstGeom>
            <a:solidFill>
              <a:srgbClr val="3399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098" name="Rectangle 1554"/>
            <p:cNvSpPr>
              <a:spLocks noChangeArrowheads="1"/>
            </p:cNvSpPr>
            <p:nvPr/>
          </p:nvSpPr>
          <p:spPr bwMode="auto">
            <a:xfrm>
              <a:off x="3522" y="3444"/>
              <a:ext cx="96" cy="96"/>
            </a:xfrm>
            <a:prstGeom prst="rect">
              <a:avLst/>
            </a:prstGeom>
            <a:solidFill>
              <a:srgbClr val="3399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21" name="Rectangle 1577"/>
            <p:cNvSpPr>
              <a:spLocks noChangeArrowheads="1"/>
            </p:cNvSpPr>
            <p:nvPr/>
          </p:nvSpPr>
          <p:spPr bwMode="auto">
            <a:xfrm>
              <a:off x="3915" y="3444"/>
              <a:ext cx="96" cy="96"/>
            </a:xfrm>
            <a:prstGeom prst="rect">
              <a:avLst/>
            </a:prstGeom>
            <a:solidFill>
              <a:srgbClr val="3399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144" name="Rectangle 1600"/>
            <p:cNvSpPr>
              <a:spLocks noChangeArrowheads="1"/>
            </p:cNvSpPr>
            <p:nvPr/>
          </p:nvSpPr>
          <p:spPr bwMode="auto">
            <a:xfrm>
              <a:off x="4308" y="3444"/>
              <a:ext cx="96" cy="96"/>
            </a:xfrm>
            <a:prstGeom prst="rect">
              <a:avLst/>
            </a:prstGeom>
            <a:solidFill>
              <a:srgbClr val="3399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6972" name="Group 1687"/>
          <p:cNvGrpSpPr>
            <a:grpSpLocks/>
          </p:cNvGrpSpPr>
          <p:nvPr/>
        </p:nvGrpSpPr>
        <p:grpSpPr bwMode="auto">
          <a:xfrm>
            <a:off x="990600" y="4648200"/>
            <a:ext cx="1752600" cy="1828800"/>
            <a:chOff x="624" y="2928"/>
            <a:chExt cx="1104" cy="1152"/>
          </a:xfrm>
        </p:grpSpPr>
        <p:sp>
          <p:nvSpPr>
            <p:cNvPr id="366208" name="Line 1664"/>
            <p:cNvSpPr>
              <a:spLocks noChangeShapeType="1"/>
            </p:cNvSpPr>
            <p:nvPr/>
          </p:nvSpPr>
          <p:spPr bwMode="auto">
            <a:xfrm rot="-1092029">
              <a:off x="624" y="2928"/>
              <a:ext cx="1104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209" name="Text Box 1665"/>
            <p:cNvSpPr txBox="1">
              <a:spLocks noChangeArrowheads="1"/>
            </p:cNvSpPr>
            <p:nvPr/>
          </p:nvSpPr>
          <p:spPr bwMode="auto">
            <a:xfrm>
              <a:off x="1002" y="3428"/>
              <a:ext cx="24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chemeClr val="tx1"/>
                  </a:solidFill>
                  <a:latin typeface="Times" pitchFamily="18" charset="0"/>
                </a:rPr>
                <a:t>t</a:t>
              </a:r>
            </a:p>
          </p:txBody>
        </p:sp>
      </p:grpSp>
      <p:sp>
        <p:nvSpPr>
          <p:cNvPr id="366211" name="Line 1667"/>
          <p:cNvSpPr>
            <a:spLocks noChangeShapeType="1"/>
          </p:cNvSpPr>
          <p:nvPr/>
        </p:nvSpPr>
        <p:spPr bwMode="auto">
          <a:xfrm>
            <a:off x="8229600" y="2895600"/>
            <a:ext cx="30480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6217" name="Line 1673"/>
          <p:cNvSpPr>
            <a:spLocks noChangeShapeType="1"/>
          </p:cNvSpPr>
          <p:nvPr/>
        </p:nvSpPr>
        <p:spPr bwMode="auto">
          <a:xfrm>
            <a:off x="8229600" y="3524250"/>
            <a:ext cx="30480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6218" name="Line 1674"/>
          <p:cNvSpPr>
            <a:spLocks noChangeShapeType="1"/>
          </p:cNvSpPr>
          <p:nvPr/>
        </p:nvSpPr>
        <p:spPr bwMode="auto">
          <a:xfrm>
            <a:off x="8229600" y="4146550"/>
            <a:ext cx="30480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6219" name="Line 1675"/>
          <p:cNvSpPr>
            <a:spLocks noChangeShapeType="1"/>
          </p:cNvSpPr>
          <p:nvPr/>
        </p:nvSpPr>
        <p:spPr bwMode="auto">
          <a:xfrm>
            <a:off x="8229600" y="4762500"/>
            <a:ext cx="30480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6220" name="Line 1676"/>
          <p:cNvSpPr>
            <a:spLocks noChangeShapeType="1"/>
          </p:cNvSpPr>
          <p:nvPr/>
        </p:nvSpPr>
        <p:spPr bwMode="auto">
          <a:xfrm>
            <a:off x="8229600" y="5391150"/>
            <a:ext cx="30480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6221" name="Line 1677"/>
          <p:cNvSpPr>
            <a:spLocks noChangeShapeType="1"/>
          </p:cNvSpPr>
          <p:nvPr/>
        </p:nvSpPr>
        <p:spPr bwMode="auto">
          <a:xfrm>
            <a:off x="8229600" y="6013450"/>
            <a:ext cx="30480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6222" name="Line 1678"/>
          <p:cNvSpPr>
            <a:spLocks noChangeShapeType="1"/>
          </p:cNvSpPr>
          <p:nvPr/>
        </p:nvSpPr>
        <p:spPr bwMode="auto">
          <a:xfrm>
            <a:off x="8235950" y="6013450"/>
            <a:ext cx="0" cy="23495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6223" name="Line 1679"/>
          <p:cNvSpPr>
            <a:spLocks noChangeShapeType="1"/>
          </p:cNvSpPr>
          <p:nvPr/>
        </p:nvSpPr>
        <p:spPr bwMode="auto">
          <a:xfrm>
            <a:off x="7607300" y="6007100"/>
            <a:ext cx="0" cy="23495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6224" name="Line 1680"/>
          <p:cNvSpPr>
            <a:spLocks noChangeShapeType="1"/>
          </p:cNvSpPr>
          <p:nvPr/>
        </p:nvSpPr>
        <p:spPr bwMode="auto">
          <a:xfrm>
            <a:off x="6985000" y="6007100"/>
            <a:ext cx="0" cy="23495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6225" name="Line 1681"/>
          <p:cNvSpPr>
            <a:spLocks noChangeShapeType="1"/>
          </p:cNvSpPr>
          <p:nvPr/>
        </p:nvSpPr>
        <p:spPr bwMode="auto">
          <a:xfrm>
            <a:off x="6356350" y="6007100"/>
            <a:ext cx="0" cy="23495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6226" name="Line 1682"/>
          <p:cNvSpPr>
            <a:spLocks noChangeShapeType="1"/>
          </p:cNvSpPr>
          <p:nvPr/>
        </p:nvSpPr>
        <p:spPr bwMode="auto">
          <a:xfrm>
            <a:off x="5740400" y="6000750"/>
            <a:ext cx="0" cy="23495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6227" name="Line 1683"/>
          <p:cNvSpPr>
            <a:spLocks noChangeShapeType="1"/>
          </p:cNvSpPr>
          <p:nvPr/>
        </p:nvSpPr>
        <p:spPr bwMode="auto">
          <a:xfrm>
            <a:off x="5124450" y="6007100"/>
            <a:ext cx="0" cy="23495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6228" name="Text Box 1684"/>
          <p:cNvSpPr txBox="1">
            <a:spLocks noChangeArrowheads="1"/>
          </p:cNvSpPr>
          <p:nvPr/>
        </p:nvSpPr>
        <p:spPr bwMode="auto">
          <a:xfrm>
            <a:off x="4648200" y="2574925"/>
            <a:ext cx="25146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4</a:t>
            </a:r>
            <a:r>
              <a:rPr lang="en-US" sz="2000" i="1">
                <a:solidFill>
                  <a:schemeClr val="tx1"/>
                </a:solidFill>
                <a:latin typeface="Times" pitchFamily="18" charset="0"/>
              </a:rPr>
              <a:t>n </a:t>
            </a:r>
            <a:r>
              <a:rPr lang="en-US" sz="1800">
                <a:solidFill>
                  <a:schemeClr val="tx1"/>
                </a:solidFill>
                <a:latin typeface="Arial" charset="0"/>
              </a:rPr>
              <a:t>x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 4</a:t>
            </a:r>
            <a:r>
              <a:rPr lang="en-US" sz="2000" i="1">
                <a:solidFill>
                  <a:schemeClr val="tx1"/>
                </a:solidFill>
                <a:latin typeface="Times" pitchFamily="18" charset="0"/>
              </a:rPr>
              <a:t>n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 pixels</a:t>
            </a:r>
          </a:p>
        </p:txBody>
      </p:sp>
      <p:sp>
        <p:nvSpPr>
          <p:cNvPr id="366229" name="Text Box 1685"/>
          <p:cNvSpPr txBox="1">
            <a:spLocks noChangeArrowheads="1"/>
          </p:cNvSpPr>
          <p:nvPr/>
        </p:nvSpPr>
        <p:spPr bwMode="auto">
          <a:xfrm>
            <a:off x="152400" y="3219450"/>
            <a:ext cx="25146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>
                <a:solidFill>
                  <a:schemeClr val="tx1"/>
                </a:solidFill>
                <a:latin typeface="Times" pitchFamily="18" charset="0"/>
              </a:rPr>
              <a:t>n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600">
                <a:solidFill>
                  <a:schemeClr val="tx1"/>
                </a:solidFill>
                <a:latin typeface="Arial" charset="0"/>
              </a:rPr>
              <a:t>x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i="1">
                <a:solidFill>
                  <a:schemeClr val="tx1"/>
                </a:solidFill>
                <a:latin typeface="Times" pitchFamily="18" charset="0"/>
              </a:rPr>
              <a:t>n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 pixels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22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757138" y="332656"/>
            <a:ext cx="6407150" cy="432048"/>
          </a:xfrm>
        </p:spPr>
        <p:txBody>
          <a:bodyPr/>
          <a:lstStyle/>
          <a:p>
            <a:r>
              <a:rPr lang="en-US" sz="3200" dirty="0"/>
              <a:t>Temporal </a:t>
            </a:r>
            <a:r>
              <a:rPr lang="en-US" sz="3200" dirty="0" err="1"/>
              <a:t>Reprojection</a:t>
            </a:r>
            <a:r>
              <a:rPr lang="en-US" sz="3200" dirty="0"/>
              <a:t> Caching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73175"/>
            <a:ext cx="8228013" cy="13176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/>
              <a:t>Naïve blending </a:t>
            </a:r>
            <a:r>
              <a:rPr lang="en-US">
                <a:sym typeface="Wingdings" pitchFamily="2" charset="2"/>
              </a:rPr>
              <a:t> ghosting artifacts!</a:t>
            </a:r>
            <a:endParaRPr lang="en-US"/>
          </a:p>
          <a:p>
            <a:pPr lvl="1">
              <a:lnSpc>
                <a:spcPct val="80000"/>
              </a:lnSpc>
              <a:buFont typeface="Wingdings" pitchFamily="2" charset="2"/>
              <a:buChar char="à"/>
            </a:pPr>
            <a:r>
              <a:rPr lang="en-US"/>
              <a:t> Compensate for camera and scene motion, </a:t>
            </a:r>
            <a:r>
              <a:rPr lang="en-US" b="1">
                <a:solidFill>
                  <a:srgbClr val="FF0000"/>
                </a:solidFill>
              </a:rPr>
              <a:t>Easy</a:t>
            </a:r>
            <a:r>
              <a:rPr lang="en-US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3635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4527550"/>
            <a:ext cx="2438400" cy="1949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635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36788"/>
            <a:ext cx="3357563" cy="2684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635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0538" y="2236788"/>
            <a:ext cx="3357562" cy="2684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63533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2228850"/>
            <a:ext cx="3367088" cy="2693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562600" y="2209800"/>
            <a:ext cx="3365500" cy="2735263"/>
            <a:chOff x="3264" y="1392"/>
            <a:chExt cx="1536" cy="1248"/>
          </a:xfrm>
        </p:grpSpPr>
        <p:sp>
          <p:nvSpPr>
            <p:cNvPr id="363535" name="Rectangle 15"/>
            <p:cNvSpPr>
              <a:spLocks noChangeArrowheads="1"/>
            </p:cNvSpPr>
            <p:nvPr/>
          </p:nvSpPr>
          <p:spPr bwMode="auto">
            <a:xfrm>
              <a:off x="3264" y="1392"/>
              <a:ext cx="1536" cy="1248"/>
            </a:xfrm>
            <a:prstGeom prst="rect">
              <a:avLst/>
            </a:prstGeom>
            <a:solidFill>
              <a:srgbClr val="00000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3536" name="Text Box 16"/>
            <p:cNvSpPr txBox="1">
              <a:spLocks noChangeArrowheads="1"/>
            </p:cNvSpPr>
            <p:nvPr/>
          </p:nvSpPr>
          <p:spPr bwMode="auto">
            <a:xfrm>
              <a:off x="3929" y="1824"/>
              <a:ext cx="528" cy="2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+mn-lt"/>
                </a:rPr>
                <a:t>?</a:t>
              </a:r>
            </a:p>
          </p:txBody>
        </p:sp>
      </p:grpSp>
      <p:pic>
        <p:nvPicPr>
          <p:cNvPr id="36353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4532313"/>
            <a:ext cx="2432050" cy="19446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63538" name="Text Box 18"/>
          <p:cNvSpPr txBox="1">
            <a:spLocks noChangeArrowheads="1"/>
          </p:cNvSpPr>
          <p:nvPr/>
        </p:nvSpPr>
        <p:spPr bwMode="auto">
          <a:xfrm>
            <a:off x="1764432" y="4865787"/>
            <a:ext cx="12954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t</a:t>
            </a:r>
          </a:p>
        </p:txBody>
      </p:sp>
      <p:sp>
        <p:nvSpPr>
          <p:cNvPr id="363539" name="Text Box 19"/>
          <p:cNvSpPr txBox="1">
            <a:spLocks noChangeArrowheads="1"/>
          </p:cNvSpPr>
          <p:nvPr/>
        </p:nvSpPr>
        <p:spPr bwMode="auto">
          <a:xfrm>
            <a:off x="6948264" y="4865787"/>
            <a:ext cx="14478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t+1</a:t>
            </a:r>
          </a:p>
        </p:txBody>
      </p:sp>
      <p:sp>
        <p:nvSpPr>
          <p:cNvPr id="363540" name="Text Box 20"/>
          <p:cNvSpPr txBox="1">
            <a:spLocks noChangeArrowheads="1"/>
          </p:cNvSpPr>
          <p:nvPr/>
        </p:nvSpPr>
        <p:spPr bwMode="auto">
          <a:xfrm>
            <a:off x="3886200" y="4241800"/>
            <a:ext cx="14478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  <a:latin typeface="+mn-lt"/>
              </a:rPr>
              <a:t>motion flow</a:t>
            </a:r>
          </a:p>
        </p:txBody>
      </p:sp>
      <p:sp>
        <p:nvSpPr>
          <p:cNvPr id="363541" name="Line 21"/>
          <p:cNvSpPr>
            <a:spLocks noChangeShapeType="1"/>
          </p:cNvSpPr>
          <p:nvPr/>
        </p:nvSpPr>
        <p:spPr bwMode="auto">
          <a:xfrm>
            <a:off x="3657600" y="3501008"/>
            <a:ext cx="18288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63542" name="Text Box 22"/>
          <p:cNvSpPr txBox="1">
            <a:spLocks noChangeArrowheads="1"/>
          </p:cNvSpPr>
          <p:nvPr/>
        </p:nvSpPr>
        <p:spPr bwMode="auto">
          <a:xfrm>
            <a:off x="4067944" y="2996952"/>
            <a:ext cx="12954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warp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63543" name="Line 23"/>
          <p:cNvSpPr>
            <a:spLocks noChangeShapeType="1"/>
          </p:cNvSpPr>
          <p:nvPr/>
        </p:nvSpPr>
        <p:spPr bwMode="auto">
          <a:xfrm flipV="1">
            <a:off x="7924800" y="3200400"/>
            <a:ext cx="7620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63544" name="Line 24"/>
          <p:cNvSpPr>
            <a:spLocks noChangeShapeType="1"/>
          </p:cNvSpPr>
          <p:nvPr/>
        </p:nvSpPr>
        <p:spPr bwMode="auto">
          <a:xfrm>
            <a:off x="7162800" y="3352800"/>
            <a:ext cx="228600" cy="5334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63545" name="Text Box 25"/>
          <p:cNvSpPr txBox="1">
            <a:spLocks noChangeArrowheads="1"/>
          </p:cNvSpPr>
          <p:nvPr/>
        </p:nvSpPr>
        <p:spPr bwMode="auto">
          <a:xfrm>
            <a:off x="6248400" y="3000375"/>
            <a:ext cx="17526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+mn-lt"/>
              </a:rPr>
              <a:t>disocclusions</a:t>
            </a:r>
          </a:p>
        </p:txBody>
      </p:sp>
      <p:cxnSp>
        <p:nvCxnSpPr>
          <p:cNvPr id="42" name="Kształt 41"/>
          <p:cNvCxnSpPr>
            <a:stCxn id="363534" idx="1"/>
          </p:cNvCxnSpPr>
          <p:nvPr/>
        </p:nvCxnSpPr>
        <p:spPr bwMode="auto">
          <a:xfrm rot="10800000">
            <a:off x="2987824" y="4941169"/>
            <a:ext cx="441176" cy="563489"/>
          </a:xfrm>
          <a:prstGeom prst="bentConnector2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Łącznik łamany 45"/>
          <p:cNvCxnSpPr>
            <a:endCxn id="363534" idx="3"/>
          </p:cNvCxnSpPr>
          <p:nvPr/>
        </p:nvCxnSpPr>
        <p:spPr bwMode="auto">
          <a:xfrm rot="10800000" flipV="1">
            <a:off x="5861050" y="4941167"/>
            <a:ext cx="655166" cy="563489"/>
          </a:xfrm>
          <a:prstGeom prst="bentConnector3">
            <a:avLst>
              <a:gd name="adj1" fmla="val -533"/>
            </a:avLst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543" grpId="0" animBg="1"/>
      <p:bldP spid="363544" grpId="0" animBg="1"/>
      <p:bldP spid="36354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r>
              <a:rPr lang="en-US" dirty="0" smtClean="0"/>
              <a:t>Bibliography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b="1" dirty="0" smtClean="0"/>
              <a:t>[Herzog et al. 2010]</a:t>
            </a:r>
            <a:r>
              <a:rPr lang="en-US" dirty="0" smtClean="0"/>
              <a:t> - HERZOG R., EISEMANN E., MYSZKOWSKI K., SEIDEL H.-P.: </a:t>
            </a:r>
            <a:r>
              <a:rPr lang="en-US" dirty="0" err="1" smtClean="0"/>
              <a:t>Spatio</a:t>
            </a:r>
            <a:r>
              <a:rPr lang="en-US" dirty="0" smtClean="0"/>
              <a:t>-temporal </a:t>
            </a:r>
            <a:r>
              <a:rPr lang="en-US" dirty="0" err="1" smtClean="0"/>
              <a:t>upsampling</a:t>
            </a:r>
            <a:r>
              <a:rPr lang="en-US" dirty="0" smtClean="0"/>
              <a:t> on the GPU. In Proc. of I3D (2010), ACM, pp. 91–98.</a:t>
            </a:r>
          </a:p>
          <a:p>
            <a:pPr>
              <a:defRPr/>
            </a:pPr>
            <a:r>
              <a:rPr lang="en-US" b="1" dirty="0" smtClean="0"/>
              <a:t>[</a:t>
            </a:r>
            <a:r>
              <a:rPr lang="en-US" b="1" dirty="0" err="1" smtClean="0"/>
              <a:t>Didyk</a:t>
            </a:r>
            <a:r>
              <a:rPr lang="en-US" b="1" dirty="0" smtClean="0"/>
              <a:t> et al. 2010]</a:t>
            </a:r>
            <a:r>
              <a:rPr lang="en-US" dirty="0" smtClean="0"/>
              <a:t> - DIDYK P., EISEMANN E., RITSCHEL T., MYSZKOWSKI K., SEIDEL H.-P.: Perceptually-motivated real-time temporal </a:t>
            </a:r>
            <a:r>
              <a:rPr lang="en-US" dirty="0" err="1" smtClean="0"/>
              <a:t>upsampling</a:t>
            </a:r>
            <a:r>
              <a:rPr lang="en-US" dirty="0" smtClean="0"/>
              <a:t> of 3D content for high-</a:t>
            </a:r>
            <a:r>
              <a:rPr lang="en-US" dirty="0" err="1" smtClean="0"/>
              <a:t>refreshrate</a:t>
            </a:r>
            <a:r>
              <a:rPr lang="en-US" dirty="0" smtClean="0"/>
              <a:t> displays. Comp. Graph. Forum (Proc. of </a:t>
            </a:r>
            <a:r>
              <a:rPr lang="en-US" dirty="0" err="1" smtClean="0"/>
              <a:t>Eurographics</a:t>
            </a:r>
            <a:r>
              <a:rPr lang="en-US" dirty="0" smtClean="0"/>
              <a:t>) 29, 2 (2010), 713–722.</a:t>
            </a:r>
          </a:p>
          <a:p>
            <a:pPr>
              <a:defRPr/>
            </a:pPr>
            <a:r>
              <a:rPr lang="en-US" b="1" dirty="0" smtClean="0"/>
              <a:t>[</a:t>
            </a:r>
            <a:r>
              <a:rPr lang="en-US" b="1" dirty="0" err="1" smtClean="0"/>
              <a:t>Morvan</a:t>
            </a:r>
            <a:r>
              <a:rPr lang="en-US" b="1" dirty="0" smtClean="0"/>
              <a:t> et al. 2006]</a:t>
            </a:r>
            <a:r>
              <a:rPr lang="en-US" dirty="0" smtClean="0"/>
              <a:t> – MORVAN Y., H. N. DE WITH P., FARIN D.: Platelet-based coding of depth maps for the transmission of multi-view images. Proceedings of SPIE, Stereoscopic Displays and Applications (SD&amp;A 2006)</a:t>
            </a:r>
            <a:br>
              <a:rPr lang="en-US" dirty="0" smtClean="0"/>
            </a:br>
            <a:r>
              <a:rPr lang="en-US" dirty="0" smtClean="0"/>
              <a:t>vol. 6055 p. 93--100, January 2006, San Jose (CA), USA 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/>
          <p:cNvSpPr/>
          <p:nvPr/>
        </p:nvSpPr>
        <p:spPr bwMode="auto">
          <a:xfrm>
            <a:off x="107950" y="1557338"/>
            <a:ext cx="1727200" cy="3887787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4818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pPr eaLnBrk="1" hangingPunct="1"/>
            <a:r>
              <a:rPr lang="en-US" dirty="0" smtClean="0"/>
              <a:t>Motivation</a:t>
            </a:r>
          </a:p>
        </p:txBody>
      </p:sp>
      <p:pic>
        <p:nvPicPr>
          <p:cNvPr id="34819" name="Picture 2" descr="http://www.gizmowatch.com/images/hp-mediasmart-server_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" y="1701800"/>
            <a:ext cx="14859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654050" y="1125538"/>
            <a:ext cx="8540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+mn-lt"/>
              </a:rPr>
              <a:t>Server</a:t>
            </a:r>
          </a:p>
        </p:txBody>
      </p:sp>
      <p:sp>
        <p:nvSpPr>
          <p:cNvPr id="7" name="Chmurka 6"/>
          <p:cNvSpPr/>
          <p:nvPr/>
        </p:nvSpPr>
        <p:spPr bwMode="auto">
          <a:xfrm>
            <a:off x="2484438" y="3070225"/>
            <a:ext cx="1439862" cy="904875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800">
                <a:solidFill>
                  <a:schemeClr val="tx1"/>
                </a:solidFill>
              </a:rPr>
              <a:t>Internet</a:t>
            </a:r>
          </a:p>
        </p:txBody>
      </p:sp>
      <p:sp>
        <p:nvSpPr>
          <p:cNvPr id="9" name="Prostokąt zaokrąglony 8"/>
          <p:cNvSpPr/>
          <p:nvPr/>
        </p:nvSpPr>
        <p:spPr bwMode="auto">
          <a:xfrm>
            <a:off x="323850" y="4725988"/>
            <a:ext cx="1008063" cy="5762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Video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Encoding</a:t>
            </a:r>
          </a:p>
        </p:txBody>
      </p:sp>
      <p:cxnSp>
        <p:nvCxnSpPr>
          <p:cNvPr id="14" name="Łącznik prosty ze strzałką 13"/>
          <p:cNvCxnSpPr>
            <a:stCxn id="29" idx="3"/>
            <a:endCxn id="7" idx="2"/>
          </p:cNvCxnSpPr>
          <p:nvPr/>
        </p:nvCxnSpPr>
        <p:spPr bwMode="auto">
          <a:xfrm>
            <a:off x="1835150" y="3502025"/>
            <a:ext cx="652463" cy="2063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pole tekstowe 36"/>
          <p:cNvSpPr txBox="1"/>
          <p:nvPr/>
        </p:nvSpPr>
        <p:spPr>
          <a:xfrm>
            <a:off x="6350000" y="1196975"/>
            <a:ext cx="7874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+mn-lt"/>
              </a:rPr>
              <a:t>Client</a:t>
            </a:r>
          </a:p>
        </p:txBody>
      </p:sp>
      <p:sp>
        <p:nvSpPr>
          <p:cNvPr id="41" name="Prostokąt zaokrąglony 40"/>
          <p:cNvSpPr/>
          <p:nvPr/>
        </p:nvSpPr>
        <p:spPr bwMode="auto">
          <a:xfrm>
            <a:off x="323850" y="4005263"/>
            <a:ext cx="1008063" cy="5762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Full-frame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Rendering</a:t>
            </a:r>
          </a:p>
        </p:txBody>
      </p:sp>
      <p:sp>
        <p:nvSpPr>
          <p:cNvPr id="43" name="Prostokąt zaokrąglony 42"/>
          <p:cNvSpPr/>
          <p:nvPr/>
        </p:nvSpPr>
        <p:spPr bwMode="auto">
          <a:xfrm>
            <a:off x="323850" y="3286125"/>
            <a:ext cx="1295400" cy="57626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CG application</a:t>
            </a:r>
          </a:p>
        </p:txBody>
      </p:sp>
      <p:cxnSp>
        <p:nvCxnSpPr>
          <p:cNvPr id="51" name="Łącznik łamany 50"/>
          <p:cNvCxnSpPr>
            <a:stCxn id="7" idx="0"/>
            <a:endCxn id="60" idx="1"/>
          </p:cNvCxnSpPr>
          <p:nvPr/>
        </p:nvCxnSpPr>
        <p:spPr bwMode="auto">
          <a:xfrm flipV="1">
            <a:off x="3922713" y="2241550"/>
            <a:ext cx="1728787" cy="1281113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Prostokąt zaokrąglony 51"/>
          <p:cNvSpPr/>
          <p:nvPr/>
        </p:nvSpPr>
        <p:spPr bwMode="auto">
          <a:xfrm>
            <a:off x="1979712" y="2924721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59" name="Prostokąt zaokrąglony 58"/>
          <p:cNvSpPr/>
          <p:nvPr/>
        </p:nvSpPr>
        <p:spPr bwMode="auto">
          <a:xfrm>
            <a:off x="1979712" y="2708697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0" name="Prostokąt 59"/>
          <p:cNvSpPr/>
          <p:nvPr/>
        </p:nvSpPr>
        <p:spPr bwMode="auto">
          <a:xfrm>
            <a:off x="5651500" y="1701800"/>
            <a:ext cx="2592388" cy="1079500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34835" name="Picture 4" descr="http://news.cnet.com/i/bto/20081022/S10_red_01_540x4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1727200"/>
            <a:ext cx="1295400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Prostokąt zaokrąglony 61"/>
          <p:cNvSpPr/>
          <p:nvPr/>
        </p:nvSpPr>
        <p:spPr bwMode="auto">
          <a:xfrm>
            <a:off x="5795963" y="1917700"/>
            <a:ext cx="1008062" cy="57626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Video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Decoding</a:t>
            </a:r>
          </a:p>
        </p:txBody>
      </p:sp>
      <p:sp>
        <p:nvSpPr>
          <p:cNvPr id="63" name="Prostokąt zaokrąglony 62"/>
          <p:cNvSpPr/>
          <p:nvPr/>
        </p:nvSpPr>
        <p:spPr bwMode="auto">
          <a:xfrm>
            <a:off x="8316416" y="2564681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6" name="pole tekstowe 65"/>
          <p:cNvSpPr txBox="1"/>
          <p:nvPr/>
        </p:nvSpPr>
        <p:spPr>
          <a:xfrm>
            <a:off x="2398713" y="4078288"/>
            <a:ext cx="16859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600">
                <a:solidFill>
                  <a:schemeClr val="tx1"/>
                </a:solidFill>
                <a:latin typeface="+mn-lt"/>
              </a:rPr>
              <a:t>Bandwidth:</a:t>
            </a:r>
          </a:p>
          <a:p>
            <a:pPr algn="ctr" eaLnBrk="0" hangingPunct="0">
              <a:defRPr/>
            </a:pPr>
            <a:r>
              <a:rPr lang="en-US" sz="1600">
                <a:solidFill>
                  <a:schemeClr val="tx1"/>
                </a:solidFill>
                <a:latin typeface="+mn-lt"/>
              </a:rPr>
              <a:t>2-6Mbit per client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/>
          <p:cNvSpPr/>
          <p:nvPr/>
        </p:nvSpPr>
        <p:spPr bwMode="auto">
          <a:xfrm>
            <a:off x="107950" y="1557338"/>
            <a:ext cx="1727200" cy="3887787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Prostokąt 32"/>
          <p:cNvSpPr/>
          <p:nvPr/>
        </p:nvSpPr>
        <p:spPr bwMode="auto">
          <a:xfrm>
            <a:off x="5651500" y="1701800"/>
            <a:ext cx="2592388" cy="1079500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5843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pPr eaLnBrk="1" hangingPunct="1"/>
            <a:r>
              <a:rPr lang="en-US" dirty="0" smtClean="0"/>
              <a:t>Motivation</a:t>
            </a:r>
          </a:p>
        </p:txBody>
      </p:sp>
      <p:pic>
        <p:nvPicPr>
          <p:cNvPr id="35844" name="Picture 2" descr="http://www.gizmowatch.com/images/hp-mediasmart-server_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" y="1701800"/>
            <a:ext cx="14859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654050" y="1125538"/>
            <a:ext cx="8540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+mn-lt"/>
              </a:rPr>
              <a:t>Server</a:t>
            </a:r>
          </a:p>
        </p:txBody>
      </p:sp>
      <p:pic>
        <p:nvPicPr>
          <p:cNvPr id="35846" name="Picture 4" descr="http://news.cnet.com/i/bto/20081022/S10_red_01_540x4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1727200"/>
            <a:ext cx="1295400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hmurka 6"/>
          <p:cNvSpPr/>
          <p:nvPr/>
        </p:nvSpPr>
        <p:spPr bwMode="auto">
          <a:xfrm>
            <a:off x="2484438" y="3070225"/>
            <a:ext cx="1439862" cy="904875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800">
                <a:solidFill>
                  <a:schemeClr val="tx1"/>
                </a:solidFill>
              </a:rPr>
              <a:t>Internet</a:t>
            </a:r>
          </a:p>
        </p:txBody>
      </p:sp>
      <p:sp>
        <p:nvSpPr>
          <p:cNvPr id="8" name="Prostokąt zaokrąglony 7"/>
          <p:cNvSpPr/>
          <p:nvPr/>
        </p:nvSpPr>
        <p:spPr bwMode="auto">
          <a:xfrm>
            <a:off x="5795963" y="1917700"/>
            <a:ext cx="1008062" cy="57626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Video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Decoding</a:t>
            </a:r>
          </a:p>
        </p:txBody>
      </p:sp>
      <p:sp>
        <p:nvSpPr>
          <p:cNvPr id="9" name="Prostokąt zaokrąglony 8"/>
          <p:cNvSpPr/>
          <p:nvPr/>
        </p:nvSpPr>
        <p:spPr bwMode="auto">
          <a:xfrm>
            <a:off x="323850" y="4725988"/>
            <a:ext cx="1008063" cy="5762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Video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Encoding</a:t>
            </a:r>
          </a:p>
        </p:txBody>
      </p:sp>
      <p:cxnSp>
        <p:nvCxnSpPr>
          <p:cNvPr id="14" name="Łącznik prosty ze strzałką 13"/>
          <p:cNvCxnSpPr>
            <a:stCxn id="29" idx="3"/>
            <a:endCxn id="7" idx="2"/>
          </p:cNvCxnSpPr>
          <p:nvPr/>
        </p:nvCxnSpPr>
        <p:spPr bwMode="auto">
          <a:xfrm>
            <a:off x="1835150" y="3502025"/>
            <a:ext cx="652463" cy="2063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pole tekstowe 36"/>
          <p:cNvSpPr txBox="1"/>
          <p:nvPr/>
        </p:nvSpPr>
        <p:spPr>
          <a:xfrm>
            <a:off x="6380163" y="1196975"/>
            <a:ext cx="8874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+mn-lt"/>
              </a:rPr>
              <a:t>Clients</a:t>
            </a:r>
          </a:p>
        </p:txBody>
      </p:sp>
      <p:sp>
        <p:nvSpPr>
          <p:cNvPr id="41" name="Prostokąt zaokrąglony 40"/>
          <p:cNvSpPr/>
          <p:nvPr/>
        </p:nvSpPr>
        <p:spPr bwMode="auto">
          <a:xfrm>
            <a:off x="323850" y="4005263"/>
            <a:ext cx="1008063" cy="5762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Full-frame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Rendering</a:t>
            </a:r>
          </a:p>
        </p:txBody>
      </p:sp>
      <p:sp>
        <p:nvSpPr>
          <p:cNvPr id="43" name="Prostokąt zaokrąglony 42"/>
          <p:cNvSpPr/>
          <p:nvPr/>
        </p:nvSpPr>
        <p:spPr bwMode="auto">
          <a:xfrm>
            <a:off x="323850" y="3286125"/>
            <a:ext cx="1295400" cy="57626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CG application</a:t>
            </a:r>
          </a:p>
        </p:txBody>
      </p:sp>
      <p:cxnSp>
        <p:nvCxnSpPr>
          <p:cNvPr id="51" name="Łącznik łamany 50"/>
          <p:cNvCxnSpPr>
            <a:stCxn id="7" idx="0"/>
            <a:endCxn id="33" idx="1"/>
          </p:cNvCxnSpPr>
          <p:nvPr/>
        </p:nvCxnSpPr>
        <p:spPr bwMode="auto">
          <a:xfrm flipV="1">
            <a:off x="3922713" y="2241550"/>
            <a:ext cx="1728787" cy="1281113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Prostokąt zaokrąglony 51"/>
          <p:cNvSpPr/>
          <p:nvPr/>
        </p:nvSpPr>
        <p:spPr bwMode="auto">
          <a:xfrm>
            <a:off x="1979712" y="2924721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Prostokąt zaokrąglony 52"/>
          <p:cNvSpPr/>
          <p:nvPr/>
        </p:nvSpPr>
        <p:spPr bwMode="auto">
          <a:xfrm>
            <a:off x="8316416" y="2564681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Prostokąt 17"/>
          <p:cNvSpPr/>
          <p:nvPr/>
        </p:nvSpPr>
        <p:spPr bwMode="auto">
          <a:xfrm>
            <a:off x="5649913" y="2979738"/>
            <a:ext cx="2590800" cy="1079500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Prostokąt zaokrąglony 19"/>
          <p:cNvSpPr/>
          <p:nvPr/>
        </p:nvSpPr>
        <p:spPr bwMode="auto">
          <a:xfrm>
            <a:off x="5792788" y="3195638"/>
            <a:ext cx="1008062" cy="5762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Video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Decoding</a:t>
            </a:r>
          </a:p>
        </p:txBody>
      </p:sp>
      <p:sp>
        <p:nvSpPr>
          <p:cNvPr id="22" name="Prostokąt zaokrąglony 21"/>
          <p:cNvSpPr/>
          <p:nvPr/>
        </p:nvSpPr>
        <p:spPr bwMode="auto">
          <a:xfrm>
            <a:off x="8313514" y="3843040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3586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3875" y="3051175"/>
            <a:ext cx="128111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Prostokąt zaokrąglony 26"/>
          <p:cNvSpPr/>
          <p:nvPr/>
        </p:nvSpPr>
        <p:spPr bwMode="auto">
          <a:xfrm>
            <a:off x="1979712" y="2492673"/>
            <a:ext cx="216024" cy="14401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8" name="Łącznik łamany 27"/>
          <p:cNvCxnSpPr>
            <a:stCxn id="7" idx="0"/>
            <a:endCxn id="18" idx="1"/>
          </p:cNvCxnSpPr>
          <p:nvPr/>
        </p:nvCxnSpPr>
        <p:spPr bwMode="auto">
          <a:xfrm flipV="1">
            <a:off x="3922713" y="3519488"/>
            <a:ext cx="1727200" cy="3175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Prostokąt zaokrąglony 31"/>
          <p:cNvSpPr/>
          <p:nvPr/>
        </p:nvSpPr>
        <p:spPr bwMode="auto">
          <a:xfrm>
            <a:off x="1979712" y="2708697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Prostokąt zaokrąglony 33"/>
          <p:cNvSpPr/>
          <p:nvPr/>
        </p:nvSpPr>
        <p:spPr bwMode="auto">
          <a:xfrm>
            <a:off x="1979712" y="2276649"/>
            <a:ext cx="216024" cy="14401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pole tekstowe 39"/>
          <p:cNvSpPr txBox="1"/>
          <p:nvPr/>
        </p:nvSpPr>
        <p:spPr>
          <a:xfrm>
            <a:off x="2398713" y="4078288"/>
            <a:ext cx="16859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600">
                <a:solidFill>
                  <a:schemeClr val="tx1"/>
                </a:solidFill>
                <a:latin typeface="+mn-lt"/>
              </a:rPr>
              <a:t>Bandwidth:</a:t>
            </a:r>
          </a:p>
          <a:p>
            <a:pPr algn="ctr" eaLnBrk="0" hangingPunct="0">
              <a:defRPr/>
            </a:pPr>
            <a:r>
              <a:rPr lang="en-US" sz="1600">
                <a:solidFill>
                  <a:schemeClr val="tx1"/>
                </a:solidFill>
                <a:latin typeface="+mn-lt"/>
              </a:rPr>
              <a:t>2-6Mbit per client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/>
          <p:cNvSpPr/>
          <p:nvPr/>
        </p:nvSpPr>
        <p:spPr bwMode="auto">
          <a:xfrm>
            <a:off x="107950" y="1557338"/>
            <a:ext cx="1727200" cy="3887787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Prostokąt 32"/>
          <p:cNvSpPr/>
          <p:nvPr/>
        </p:nvSpPr>
        <p:spPr bwMode="auto">
          <a:xfrm>
            <a:off x="5651500" y="1701800"/>
            <a:ext cx="2592388" cy="1079500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6867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pPr eaLnBrk="1" hangingPunct="1"/>
            <a:r>
              <a:rPr lang="en-US" dirty="0" smtClean="0"/>
              <a:t>Motivation</a:t>
            </a:r>
          </a:p>
        </p:txBody>
      </p:sp>
      <p:pic>
        <p:nvPicPr>
          <p:cNvPr id="36868" name="Picture 2" descr="http://www.gizmowatch.com/images/hp-mediasmart-server_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" y="1701800"/>
            <a:ext cx="14859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654050" y="1125538"/>
            <a:ext cx="8540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+mn-lt"/>
              </a:rPr>
              <a:t>Server</a:t>
            </a:r>
          </a:p>
        </p:txBody>
      </p:sp>
      <p:pic>
        <p:nvPicPr>
          <p:cNvPr id="36870" name="Picture 4" descr="http://news.cnet.com/i/bto/20081022/S10_red_01_540x4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1727200"/>
            <a:ext cx="1295400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hmurka 6"/>
          <p:cNvSpPr/>
          <p:nvPr/>
        </p:nvSpPr>
        <p:spPr bwMode="auto">
          <a:xfrm>
            <a:off x="2484438" y="3070225"/>
            <a:ext cx="1439862" cy="904875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800">
                <a:solidFill>
                  <a:schemeClr val="tx1"/>
                </a:solidFill>
              </a:rPr>
              <a:t>Internet</a:t>
            </a:r>
          </a:p>
        </p:txBody>
      </p:sp>
      <p:sp>
        <p:nvSpPr>
          <p:cNvPr id="8" name="Prostokąt zaokrąglony 7"/>
          <p:cNvSpPr/>
          <p:nvPr/>
        </p:nvSpPr>
        <p:spPr bwMode="auto">
          <a:xfrm>
            <a:off x="5795963" y="1917700"/>
            <a:ext cx="1008062" cy="57626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Video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Decoding</a:t>
            </a:r>
          </a:p>
        </p:txBody>
      </p:sp>
      <p:sp>
        <p:nvSpPr>
          <p:cNvPr id="9" name="Prostokąt zaokrąglony 8"/>
          <p:cNvSpPr/>
          <p:nvPr/>
        </p:nvSpPr>
        <p:spPr bwMode="auto">
          <a:xfrm>
            <a:off x="323850" y="4725988"/>
            <a:ext cx="1008063" cy="5762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Video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Encoding</a:t>
            </a:r>
          </a:p>
        </p:txBody>
      </p:sp>
      <p:cxnSp>
        <p:nvCxnSpPr>
          <p:cNvPr id="14" name="Łącznik prosty ze strzałką 13"/>
          <p:cNvCxnSpPr>
            <a:stCxn id="29" idx="3"/>
            <a:endCxn id="7" idx="2"/>
          </p:cNvCxnSpPr>
          <p:nvPr/>
        </p:nvCxnSpPr>
        <p:spPr bwMode="auto">
          <a:xfrm>
            <a:off x="1835150" y="3502025"/>
            <a:ext cx="652463" cy="20638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pole tekstowe 36"/>
          <p:cNvSpPr txBox="1"/>
          <p:nvPr/>
        </p:nvSpPr>
        <p:spPr>
          <a:xfrm>
            <a:off x="6380163" y="1196975"/>
            <a:ext cx="8874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+mn-lt"/>
              </a:rPr>
              <a:t>Clients</a:t>
            </a:r>
          </a:p>
        </p:txBody>
      </p:sp>
      <p:sp>
        <p:nvSpPr>
          <p:cNvPr id="41" name="Prostokąt zaokrąglony 40"/>
          <p:cNvSpPr/>
          <p:nvPr/>
        </p:nvSpPr>
        <p:spPr bwMode="auto">
          <a:xfrm>
            <a:off x="323850" y="4005263"/>
            <a:ext cx="1008063" cy="5762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Full-frame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Rendering</a:t>
            </a:r>
          </a:p>
        </p:txBody>
      </p:sp>
      <p:sp>
        <p:nvSpPr>
          <p:cNvPr id="43" name="Prostokąt zaokrąglony 42"/>
          <p:cNvSpPr/>
          <p:nvPr/>
        </p:nvSpPr>
        <p:spPr bwMode="auto">
          <a:xfrm>
            <a:off x="323850" y="3286125"/>
            <a:ext cx="1295400" cy="57626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CG application</a:t>
            </a:r>
          </a:p>
        </p:txBody>
      </p:sp>
      <p:cxnSp>
        <p:nvCxnSpPr>
          <p:cNvPr id="51" name="Łącznik łamany 50"/>
          <p:cNvCxnSpPr>
            <a:stCxn id="7" idx="0"/>
            <a:endCxn id="33" idx="1"/>
          </p:cNvCxnSpPr>
          <p:nvPr/>
        </p:nvCxnSpPr>
        <p:spPr bwMode="auto">
          <a:xfrm flipV="1">
            <a:off x="3922713" y="2241550"/>
            <a:ext cx="1728787" cy="1281113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Prostokąt zaokrąglony 51"/>
          <p:cNvSpPr/>
          <p:nvPr/>
        </p:nvSpPr>
        <p:spPr bwMode="auto">
          <a:xfrm>
            <a:off x="1979712" y="2924721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Prostokąt zaokrąglony 52"/>
          <p:cNvSpPr/>
          <p:nvPr/>
        </p:nvSpPr>
        <p:spPr bwMode="auto">
          <a:xfrm>
            <a:off x="8316416" y="2564681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Prostokąt zaokrąglony 26"/>
          <p:cNvSpPr/>
          <p:nvPr/>
        </p:nvSpPr>
        <p:spPr bwMode="auto">
          <a:xfrm>
            <a:off x="1979712" y="2492673"/>
            <a:ext cx="216024" cy="14401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Prostokąt zaokrąglony 31"/>
          <p:cNvSpPr/>
          <p:nvPr/>
        </p:nvSpPr>
        <p:spPr bwMode="auto">
          <a:xfrm>
            <a:off x="1979712" y="2708697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Prostokąt 24"/>
          <p:cNvSpPr/>
          <p:nvPr/>
        </p:nvSpPr>
        <p:spPr bwMode="auto">
          <a:xfrm>
            <a:off x="5657850" y="4276725"/>
            <a:ext cx="2592388" cy="1081088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36892" name="Picture 4" descr="http://news.cnet.com/i/bto/20081022/S10_red_01_540x4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8938" y="4303713"/>
            <a:ext cx="1295400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Prostokąt zaokrąglony 29"/>
          <p:cNvSpPr/>
          <p:nvPr/>
        </p:nvSpPr>
        <p:spPr bwMode="auto">
          <a:xfrm>
            <a:off x="5802313" y="4494213"/>
            <a:ext cx="1008062" cy="57467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Video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Decoding</a:t>
            </a:r>
          </a:p>
        </p:txBody>
      </p:sp>
      <p:sp>
        <p:nvSpPr>
          <p:cNvPr id="31" name="Prostokąt zaokrąglony 30"/>
          <p:cNvSpPr/>
          <p:nvPr/>
        </p:nvSpPr>
        <p:spPr bwMode="auto">
          <a:xfrm>
            <a:off x="8322915" y="5140772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4" name="Łącznik łamany 33"/>
          <p:cNvCxnSpPr>
            <a:stCxn id="7" idx="0"/>
            <a:endCxn id="25" idx="1"/>
          </p:cNvCxnSpPr>
          <p:nvPr/>
        </p:nvCxnSpPr>
        <p:spPr bwMode="auto">
          <a:xfrm>
            <a:off x="3922713" y="3522663"/>
            <a:ext cx="1735137" cy="129540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Prostokąt zaokrąglony 37"/>
          <p:cNvSpPr/>
          <p:nvPr/>
        </p:nvSpPr>
        <p:spPr bwMode="auto">
          <a:xfrm>
            <a:off x="1979712" y="2276649"/>
            <a:ext cx="216024" cy="14401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Prostokąt zaokrąglony 38"/>
          <p:cNvSpPr/>
          <p:nvPr/>
        </p:nvSpPr>
        <p:spPr bwMode="auto">
          <a:xfrm>
            <a:off x="1979712" y="2060625"/>
            <a:ext cx="216024" cy="14401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Prostokąt zaokrąglony 39"/>
          <p:cNvSpPr/>
          <p:nvPr/>
        </p:nvSpPr>
        <p:spPr bwMode="auto">
          <a:xfrm>
            <a:off x="1979712" y="1844601"/>
            <a:ext cx="216024" cy="14401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Prostokąt zaokrąglony 47"/>
          <p:cNvSpPr/>
          <p:nvPr/>
        </p:nvSpPr>
        <p:spPr bwMode="auto">
          <a:xfrm>
            <a:off x="2484438" y="1270000"/>
            <a:ext cx="2016125" cy="35877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600" b="1">
                <a:solidFill>
                  <a:srgbClr val="FF0000"/>
                </a:solidFill>
              </a:rPr>
              <a:t>Out of resources!</a:t>
            </a:r>
          </a:p>
        </p:txBody>
      </p:sp>
      <p:cxnSp>
        <p:nvCxnSpPr>
          <p:cNvPr id="36908" name="Kształt 49"/>
          <p:cNvCxnSpPr>
            <a:cxnSpLocks noChangeShapeType="1"/>
            <a:stCxn id="48" idx="2"/>
          </p:cNvCxnSpPr>
          <p:nvPr/>
        </p:nvCxnSpPr>
        <p:spPr bwMode="auto">
          <a:xfrm rot="5400000">
            <a:off x="2699544" y="1124744"/>
            <a:ext cx="288925" cy="1296987"/>
          </a:xfrm>
          <a:prstGeom prst="curvedConnector2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69" name="pole tekstowe 68"/>
          <p:cNvSpPr txBox="1"/>
          <p:nvPr/>
        </p:nvSpPr>
        <p:spPr>
          <a:xfrm>
            <a:off x="2398713" y="4078288"/>
            <a:ext cx="16859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600">
                <a:solidFill>
                  <a:schemeClr val="tx1"/>
                </a:solidFill>
                <a:latin typeface="+mn-lt"/>
              </a:rPr>
              <a:t>Bandwidth:</a:t>
            </a:r>
          </a:p>
          <a:p>
            <a:pPr algn="ctr" eaLnBrk="0" hangingPunct="0">
              <a:defRPr/>
            </a:pPr>
            <a:r>
              <a:rPr lang="en-US" sz="1600">
                <a:solidFill>
                  <a:schemeClr val="tx1"/>
                </a:solidFill>
                <a:latin typeface="+mn-lt"/>
              </a:rPr>
              <a:t>2-6Mbit per client</a:t>
            </a:r>
          </a:p>
        </p:txBody>
      </p:sp>
      <p:grpSp>
        <p:nvGrpSpPr>
          <p:cNvPr id="42" name="Grupa 41"/>
          <p:cNvGrpSpPr/>
          <p:nvPr/>
        </p:nvGrpSpPr>
        <p:grpSpPr>
          <a:xfrm>
            <a:off x="0" y="5661248"/>
            <a:ext cx="8748464" cy="1098123"/>
            <a:chOff x="0" y="5787261"/>
            <a:chExt cx="8748464" cy="1098123"/>
          </a:xfrm>
        </p:grpSpPr>
        <p:pic>
          <p:nvPicPr>
            <p:cNvPr id="36910" name="Picture 12" descr="http://www.puremobile.ca/insiderblog/wp-content/uploads/2009/11/OnLive-Logo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58445" y="5876751"/>
              <a:ext cx="1214437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911" name="Picture 10" descr="http://cdn.tekgoblin.com/wp-content/uploads/gaikaiLogo_blackOnTransparentBG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91114" y="6093568"/>
              <a:ext cx="1657350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912" name="Picture 14" descr="http://insidehpc.com/images/nvidia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10970" y="5877321"/>
              <a:ext cx="1008062" cy="1008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pole tekstowe 44"/>
            <p:cNvSpPr txBox="1"/>
            <p:nvPr/>
          </p:nvSpPr>
          <p:spPr>
            <a:xfrm>
              <a:off x="0" y="5787261"/>
              <a:ext cx="377991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800" dirty="0">
                  <a:solidFill>
                    <a:schemeClr val="tx1"/>
                  </a:solidFill>
                  <a:latin typeface="+mn-lt"/>
                </a:rPr>
                <a:t>Design similar to current commercial solutions</a:t>
              </a:r>
            </a:p>
          </p:txBody>
        </p:sp>
        <p:sp>
          <p:nvSpPr>
            <p:cNvPr id="55" name="Strzałka w prawo 54"/>
            <p:cNvSpPr/>
            <p:nvPr/>
          </p:nvSpPr>
          <p:spPr bwMode="auto">
            <a:xfrm>
              <a:off x="3850952" y="6021388"/>
              <a:ext cx="1081088" cy="503237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46" name="Prostokąt 45"/>
          <p:cNvSpPr/>
          <p:nvPr/>
        </p:nvSpPr>
        <p:spPr bwMode="auto">
          <a:xfrm>
            <a:off x="5649913" y="2979738"/>
            <a:ext cx="2590800" cy="1079500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Prostokąt zaokrąglony 46"/>
          <p:cNvSpPr/>
          <p:nvPr/>
        </p:nvSpPr>
        <p:spPr bwMode="auto">
          <a:xfrm>
            <a:off x="5792788" y="3195638"/>
            <a:ext cx="1008062" cy="5762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Video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Decoding</a:t>
            </a:r>
          </a:p>
        </p:txBody>
      </p:sp>
      <p:sp>
        <p:nvSpPr>
          <p:cNvPr id="49" name="Prostokąt zaokrąglony 48"/>
          <p:cNvSpPr/>
          <p:nvPr/>
        </p:nvSpPr>
        <p:spPr bwMode="auto">
          <a:xfrm>
            <a:off x="8313514" y="3843040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36920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3875" y="3051175"/>
            <a:ext cx="128111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4" name="Łącznik łamany 53"/>
          <p:cNvCxnSpPr>
            <a:endCxn id="46" idx="1"/>
          </p:cNvCxnSpPr>
          <p:nvPr/>
        </p:nvCxnSpPr>
        <p:spPr bwMode="auto">
          <a:xfrm flipV="1">
            <a:off x="3922713" y="3519488"/>
            <a:ext cx="1727200" cy="3175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rostokąt 67"/>
          <p:cNvSpPr/>
          <p:nvPr/>
        </p:nvSpPr>
        <p:spPr bwMode="auto">
          <a:xfrm>
            <a:off x="5003800" y="4868863"/>
            <a:ext cx="3671888" cy="1512887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6" name="Prostokąt 75"/>
          <p:cNvSpPr/>
          <p:nvPr/>
        </p:nvSpPr>
        <p:spPr bwMode="auto">
          <a:xfrm>
            <a:off x="5003800" y="3213100"/>
            <a:ext cx="3671888" cy="15113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Prostokąt 32"/>
          <p:cNvSpPr/>
          <p:nvPr/>
        </p:nvSpPr>
        <p:spPr bwMode="auto">
          <a:xfrm>
            <a:off x="5003800" y="1557338"/>
            <a:ext cx="3671888" cy="151130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Prostokąt 28"/>
          <p:cNvSpPr/>
          <p:nvPr/>
        </p:nvSpPr>
        <p:spPr bwMode="auto">
          <a:xfrm>
            <a:off x="107950" y="1628775"/>
            <a:ext cx="1800225" cy="4537075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8917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pPr eaLnBrk="1" hangingPunct="1"/>
            <a:r>
              <a:rPr lang="en-US" dirty="0" smtClean="0"/>
              <a:t>The Idea</a:t>
            </a:r>
          </a:p>
        </p:txBody>
      </p:sp>
      <p:pic>
        <p:nvPicPr>
          <p:cNvPr id="38918" name="Picture 2" descr="http://www.gizmowatch.com/images/hp-mediasmart-server_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" y="1773238"/>
            <a:ext cx="14859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654050" y="1196975"/>
            <a:ext cx="8540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+mn-lt"/>
              </a:rPr>
              <a:t>Server</a:t>
            </a:r>
          </a:p>
        </p:txBody>
      </p:sp>
      <p:sp>
        <p:nvSpPr>
          <p:cNvPr id="7" name="Chmurka 6"/>
          <p:cNvSpPr/>
          <p:nvPr/>
        </p:nvSpPr>
        <p:spPr bwMode="auto">
          <a:xfrm>
            <a:off x="2411413" y="3141663"/>
            <a:ext cx="1439862" cy="904875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800">
                <a:solidFill>
                  <a:schemeClr val="tx1"/>
                </a:solidFill>
              </a:rPr>
              <a:t>Internet</a:t>
            </a:r>
          </a:p>
        </p:txBody>
      </p:sp>
      <p:sp>
        <p:nvSpPr>
          <p:cNvPr id="9" name="Prostokąt zaokrąglony 8"/>
          <p:cNvSpPr/>
          <p:nvPr/>
        </p:nvSpPr>
        <p:spPr bwMode="auto">
          <a:xfrm>
            <a:off x="323850" y="5013325"/>
            <a:ext cx="1368425" cy="57626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Video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Encoding</a:t>
            </a:r>
          </a:p>
        </p:txBody>
      </p:sp>
      <p:cxnSp>
        <p:nvCxnSpPr>
          <p:cNvPr id="14" name="Łącznik prosty ze strzałką 13"/>
          <p:cNvCxnSpPr>
            <a:stCxn id="29" idx="3"/>
            <a:endCxn id="7" idx="2"/>
          </p:cNvCxnSpPr>
          <p:nvPr/>
        </p:nvCxnSpPr>
        <p:spPr bwMode="auto">
          <a:xfrm flipV="1">
            <a:off x="1908175" y="3594100"/>
            <a:ext cx="508000" cy="303213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pole tekstowe 36"/>
          <p:cNvSpPr txBox="1"/>
          <p:nvPr/>
        </p:nvSpPr>
        <p:spPr>
          <a:xfrm>
            <a:off x="6380163" y="1084263"/>
            <a:ext cx="8874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+mn-lt"/>
              </a:rPr>
              <a:t>Clients</a:t>
            </a:r>
          </a:p>
        </p:txBody>
      </p:sp>
      <p:sp>
        <p:nvSpPr>
          <p:cNvPr id="41" name="Prostokąt zaokrąglony 40"/>
          <p:cNvSpPr/>
          <p:nvPr/>
        </p:nvSpPr>
        <p:spPr bwMode="auto">
          <a:xfrm>
            <a:off x="323850" y="3716338"/>
            <a:ext cx="1439863" cy="5762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 b="1">
                <a:solidFill>
                  <a:schemeClr val="tx1"/>
                </a:solidFill>
              </a:rPr>
              <a:t>Low-resolution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Frame Rendering</a:t>
            </a:r>
          </a:p>
        </p:txBody>
      </p:sp>
      <p:sp>
        <p:nvSpPr>
          <p:cNvPr id="43" name="Prostokąt zaokrąglony 42"/>
          <p:cNvSpPr/>
          <p:nvPr/>
        </p:nvSpPr>
        <p:spPr bwMode="auto">
          <a:xfrm>
            <a:off x="323850" y="3357563"/>
            <a:ext cx="1295400" cy="28733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CG application</a:t>
            </a:r>
          </a:p>
        </p:txBody>
      </p:sp>
      <p:cxnSp>
        <p:nvCxnSpPr>
          <p:cNvPr id="51" name="Łącznik łamany 50"/>
          <p:cNvCxnSpPr>
            <a:stCxn id="7" idx="0"/>
            <a:endCxn id="33" idx="1"/>
          </p:cNvCxnSpPr>
          <p:nvPr/>
        </p:nvCxnSpPr>
        <p:spPr bwMode="auto">
          <a:xfrm flipV="1">
            <a:off x="3849688" y="2312988"/>
            <a:ext cx="1154112" cy="1281112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Prostokąt zaokrąglony 51"/>
          <p:cNvSpPr/>
          <p:nvPr/>
        </p:nvSpPr>
        <p:spPr bwMode="auto">
          <a:xfrm>
            <a:off x="2051720" y="2708920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3893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3138" y="3573463"/>
            <a:ext cx="1281112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Prostokąt zaokrąglony 26"/>
          <p:cNvSpPr/>
          <p:nvPr/>
        </p:nvSpPr>
        <p:spPr bwMode="auto">
          <a:xfrm>
            <a:off x="2051720" y="2276872"/>
            <a:ext cx="216024" cy="14401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8" name="Łącznik łamany 27"/>
          <p:cNvCxnSpPr>
            <a:stCxn id="7" idx="0"/>
          </p:cNvCxnSpPr>
          <p:nvPr/>
        </p:nvCxnSpPr>
        <p:spPr bwMode="auto">
          <a:xfrm>
            <a:off x="3851275" y="3594100"/>
            <a:ext cx="1152525" cy="1588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Prostokąt zaokrąglony 31"/>
          <p:cNvSpPr/>
          <p:nvPr/>
        </p:nvSpPr>
        <p:spPr bwMode="auto">
          <a:xfrm>
            <a:off x="2051720" y="2492896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4" name="Łącznik łamany 33"/>
          <p:cNvCxnSpPr>
            <a:stCxn id="7" idx="0"/>
            <a:endCxn id="68" idx="1"/>
          </p:cNvCxnSpPr>
          <p:nvPr/>
        </p:nvCxnSpPr>
        <p:spPr bwMode="auto">
          <a:xfrm>
            <a:off x="3849688" y="3594100"/>
            <a:ext cx="1154112" cy="2030413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Prostokąt zaokrąglony 41"/>
          <p:cNvSpPr/>
          <p:nvPr/>
        </p:nvSpPr>
        <p:spPr bwMode="auto">
          <a:xfrm>
            <a:off x="323850" y="4365625"/>
            <a:ext cx="1368425" cy="576263"/>
          </a:xfrm>
          <a:prstGeom prst="roundRect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bg1"/>
                </a:solidFill>
              </a:rPr>
              <a:t>Auxiliary Stream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bg1"/>
                </a:solidFill>
              </a:rPr>
              <a:t>Encoding</a:t>
            </a:r>
          </a:p>
        </p:txBody>
      </p:sp>
      <p:sp>
        <p:nvSpPr>
          <p:cNvPr id="44" name="Prostokąt zaokrąglony 43"/>
          <p:cNvSpPr/>
          <p:nvPr/>
        </p:nvSpPr>
        <p:spPr bwMode="auto">
          <a:xfrm>
            <a:off x="8748464" y="2852390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45" name="Prostokąt zaokrąglony 44"/>
          <p:cNvSpPr/>
          <p:nvPr/>
        </p:nvSpPr>
        <p:spPr bwMode="auto">
          <a:xfrm>
            <a:off x="8748464" y="2420342"/>
            <a:ext cx="216024" cy="14401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Prostokąt zaokrąglony 45"/>
          <p:cNvSpPr/>
          <p:nvPr/>
        </p:nvSpPr>
        <p:spPr bwMode="auto">
          <a:xfrm>
            <a:off x="8748464" y="2636366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0" name="Prostokąt zaokrąglony 59"/>
          <p:cNvSpPr/>
          <p:nvPr/>
        </p:nvSpPr>
        <p:spPr bwMode="auto">
          <a:xfrm>
            <a:off x="2051720" y="2060848"/>
            <a:ext cx="216024" cy="14401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1" name="pole tekstowe 60"/>
          <p:cNvSpPr txBox="1"/>
          <p:nvPr/>
        </p:nvSpPr>
        <p:spPr>
          <a:xfrm>
            <a:off x="2366963" y="4149725"/>
            <a:ext cx="17494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600">
                <a:solidFill>
                  <a:schemeClr val="tx1"/>
                </a:solidFill>
                <a:latin typeface="+mn-lt"/>
              </a:rPr>
              <a:t>Similar bandwidth:</a:t>
            </a:r>
          </a:p>
          <a:p>
            <a:pPr algn="ctr" eaLnBrk="0" hangingPunct="0">
              <a:defRPr/>
            </a:pPr>
            <a:r>
              <a:rPr lang="en-US" sz="1600">
                <a:solidFill>
                  <a:schemeClr val="tx1"/>
                </a:solidFill>
                <a:latin typeface="+mn-lt"/>
              </a:rPr>
              <a:t>2-6Mbit per client</a:t>
            </a:r>
          </a:p>
        </p:txBody>
      </p:sp>
      <p:pic>
        <p:nvPicPr>
          <p:cNvPr id="38953" name="Picture 4" descr="http://news.cnet.com/i/bto/20081022/S10_red_01_540x4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850" y="1798638"/>
            <a:ext cx="1295400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zaokrąglony 7"/>
          <p:cNvSpPr/>
          <p:nvPr/>
        </p:nvSpPr>
        <p:spPr bwMode="auto">
          <a:xfrm>
            <a:off x="5148263" y="1628775"/>
            <a:ext cx="1008062" cy="57626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Video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Decoding</a:t>
            </a:r>
          </a:p>
        </p:txBody>
      </p:sp>
      <p:sp>
        <p:nvSpPr>
          <p:cNvPr id="49" name="Prostokąt zaokrąglony 48"/>
          <p:cNvSpPr/>
          <p:nvPr/>
        </p:nvSpPr>
        <p:spPr bwMode="auto">
          <a:xfrm>
            <a:off x="5148263" y="2276475"/>
            <a:ext cx="1008062" cy="720725"/>
          </a:xfrm>
          <a:prstGeom prst="roundRect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bg1"/>
                </a:solidFill>
              </a:rPr>
              <a:t>Auxiliary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bg1"/>
                </a:solidFill>
              </a:rPr>
              <a:t>Stream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bg1"/>
                </a:solidFill>
              </a:rPr>
              <a:t>Decoding</a:t>
            </a:r>
          </a:p>
        </p:txBody>
      </p:sp>
      <p:sp>
        <p:nvSpPr>
          <p:cNvPr id="50" name="Prostokąt zaokrąglony 49"/>
          <p:cNvSpPr/>
          <p:nvPr/>
        </p:nvSpPr>
        <p:spPr bwMode="auto">
          <a:xfrm>
            <a:off x="6227763" y="1844675"/>
            <a:ext cx="1008062" cy="720725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 dirty="0" err="1">
                <a:solidFill>
                  <a:schemeClr val="tx1"/>
                </a:solidFill>
              </a:rPr>
              <a:t>Upsampling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8957" name="Picture 4" descr="http://news.cnet.com/i/bto/20081022/S10_red_01_540x4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850" y="5111750"/>
            <a:ext cx="12954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Prostokąt zaokrąglony 61"/>
          <p:cNvSpPr/>
          <p:nvPr/>
        </p:nvSpPr>
        <p:spPr bwMode="auto">
          <a:xfrm>
            <a:off x="5148263" y="4940300"/>
            <a:ext cx="1008062" cy="57626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Video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Decoding</a:t>
            </a:r>
          </a:p>
        </p:txBody>
      </p:sp>
      <p:sp>
        <p:nvSpPr>
          <p:cNvPr id="63" name="Prostokąt zaokrąglony 62"/>
          <p:cNvSpPr/>
          <p:nvPr/>
        </p:nvSpPr>
        <p:spPr bwMode="auto">
          <a:xfrm>
            <a:off x="8748464" y="6164758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4" name="Prostokąt zaokrąglony 63"/>
          <p:cNvSpPr/>
          <p:nvPr/>
        </p:nvSpPr>
        <p:spPr bwMode="auto">
          <a:xfrm>
            <a:off x="8748464" y="5732710"/>
            <a:ext cx="216024" cy="14401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5" name="Prostokąt zaokrąglony 64"/>
          <p:cNvSpPr/>
          <p:nvPr/>
        </p:nvSpPr>
        <p:spPr bwMode="auto">
          <a:xfrm>
            <a:off x="8748464" y="5948734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6" name="Prostokąt zaokrąglony 65"/>
          <p:cNvSpPr/>
          <p:nvPr/>
        </p:nvSpPr>
        <p:spPr bwMode="auto">
          <a:xfrm>
            <a:off x="5148263" y="5589588"/>
            <a:ext cx="1008062" cy="719137"/>
          </a:xfrm>
          <a:prstGeom prst="roundRect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bg1"/>
                </a:solidFill>
              </a:rPr>
              <a:t>Auxiliary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bg1"/>
                </a:solidFill>
              </a:rPr>
              <a:t>Stream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bg1"/>
                </a:solidFill>
              </a:rPr>
              <a:t>Decoding</a:t>
            </a:r>
          </a:p>
        </p:txBody>
      </p:sp>
      <p:sp>
        <p:nvSpPr>
          <p:cNvPr id="67" name="Prostokąt zaokrąglony 66"/>
          <p:cNvSpPr/>
          <p:nvPr/>
        </p:nvSpPr>
        <p:spPr bwMode="auto">
          <a:xfrm>
            <a:off x="6227763" y="5157788"/>
            <a:ext cx="1008062" cy="719137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Upsampling</a:t>
            </a:r>
          </a:p>
        </p:txBody>
      </p:sp>
      <p:sp>
        <p:nvSpPr>
          <p:cNvPr id="70" name="Prostokąt zaokrąglony 69"/>
          <p:cNvSpPr/>
          <p:nvPr/>
        </p:nvSpPr>
        <p:spPr bwMode="auto">
          <a:xfrm>
            <a:off x="5148263" y="3284538"/>
            <a:ext cx="1008062" cy="5762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Video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Decoding</a:t>
            </a:r>
          </a:p>
        </p:txBody>
      </p:sp>
      <p:sp>
        <p:nvSpPr>
          <p:cNvPr id="71" name="Prostokąt zaokrąglony 70"/>
          <p:cNvSpPr/>
          <p:nvPr/>
        </p:nvSpPr>
        <p:spPr bwMode="auto">
          <a:xfrm>
            <a:off x="8748464" y="4508574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2" name="Prostokąt zaokrąglony 71"/>
          <p:cNvSpPr/>
          <p:nvPr/>
        </p:nvSpPr>
        <p:spPr bwMode="auto">
          <a:xfrm>
            <a:off x="8748464" y="4076526"/>
            <a:ext cx="216024" cy="14401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3" name="Prostokąt zaokrąglony 72"/>
          <p:cNvSpPr/>
          <p:nvPr/>
        </p:nvSpPr>
        <p:spPr bwMode="auto">
          <a:xfrm>
            <a:off x="8748464" y="4292550"/>
            <a:ext cx="216024" cy="144016"/>
          </a:xfrm>
          <a:prstGeom prst="roundRect">
            <a:avLst/>
          </a:prstGeom>
          <a:solidFill>
            <a:srgbClr val="00CC0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4" name="Prostokąt zaokrąglony 73"/>
          <p:cNvSpPr/>
          <p:nvPr/>
        </p:nvSpPr>
        <p:spPr bwMode="auto">
          <a:xfrm>
            <a:off x="5148263" y="3932238"/>
            <a:ext cx="1008062" cy="720725"/>
          </a:xfrm>
          <a:prstGeom prst="roundRect">
            <a:avLst/>
          </a:prstGeom>
          <a:solidFill>
            <a:srgbClr val="FF3300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bg1"/>
                </a:solidFill>
              </a:rPr>
              <a:t>Auxiliary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bg1"/>
                </a:solidFill>
              </a:rPr>
              <a:t>Stream 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bg1"/>
                </a:solidFill>
              </a:rPr>
              <a:t>Decoding</a:t>
            </a:r>
          </a:p>
        </p:txBody>
      </p:sp>
      <p:sp>
        <p:nvSpPr>
          <p:cNvPr id="75" name="Prostokąt zaokrąglony 74"/>
          <p:cNvSpPr/>
          <p:nvPr/>
        </p:nvSpPr>
        <p:spPr bwMode="auto">
          <a:xfrm>
            <a:off x="6227763" y="3500438"/>
            <a:ext cx="1008062" cy="720725"/>
          </a:xfrm>
          <a:prstGeom prst="round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1400">
                <a:solidFill>
                  <a:schemeClr val="tx1"/>
                </a:solidFill>
              </a:rPr>
              <a:t>Upsampling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9" descr="http://www.talkandroid.com/wp-content/uploads/2011/01/lgoptimus2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688" y="2924175"/>
            <a:ext cx="249555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ytuł 1"/>
          <p:cNvSpPr>
            <a:spLocks noGrp="1"/>
          </p:cNvSpPr>
          <p:nvPr>
            <p:ph type="title"/>
          </p:nvPr>
        </p:nvSpPr>
        <p:spPr>
          <a:xfrm>
            <a:off x="755525" y="333375"/>
            <a:ext cx="8208963" cy="431800"/>
          </a:xfrm>
        </p:spPr>
        <p:txBody>
          <a:bodyPr/>
          <a:lstStyle/>
          <a:p>
            <a:pPr eaLnBrk="1" hangingPunct="1"/>
            <a:r>
              <a:rPr lang="en-US" dirty="0" smtClean="0"/>
              <a:t>Motivation</a:t>
            </a:r>
          </a:p>
        </p:txBody>
      </p:sp>
      <p:sp>
        <p:nvSpPr>
          <p:cNvPr id="39939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Are thin clients really „thin”?</a:t>
            </a:r>
          </a:p>
          <a:p>
            <a:pPr eaLnBrk="1" hangingPunct="1">
              <a:defRPr/>
            </a:pPr>
            <a:r>
              <a:rPr lang="en-US" dirty="0" smtClean="0"/>
              <a:t>10 years ago – YES!</a:t>
            </a:r>
          </a:p>
          <a:p>
            <a:pPr eaLnBrk="1" hangingPunct="1">
              <a:defRPr/>
            </a:pPr>
            <a:r>
              <a:rPr lang="en-US" dirty="0" smtClean="0"/>
              <a:t>Now – definitely NOT!</a:t>
            </a:r>
          </a:p>
        </p:txBody>
      </p:sp>
      <p:pic>
        <p:nvPicPr>
          <p:cNvPr id="37892" name="Picture 4" descr="http://dinofizz.files.wordpress.com/2009/02/nokia33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2924175"/>
            <a:ext cx="1223962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107950" y="4797425"/>
            <a:ext cx="2232025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Year: 2000</a:t>
            </a:r>
          </a:p>
          <a:p>
            <a:pPr eaLnBrk="0" hangingPunct="0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CPU: ARM7 33-75Mhz</a:t>
            </a:r>
          </a:p>
          <a:p>
            <a:pPr eaLnBrk="0" hangingPunct="0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No FPU</a:t>
            </a:r>
          </a:p>
          <a:p>
            <a:pPr eaLnBrk="0" hangingPunct="0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No GPU</a:t>
            </a:r>
          </a:p>
          <a:p>
            <a:pPr eaLnBrk="0" hangingPunct="0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Low-res monochrome display</a:t>
            </a:r>
          </a:p>
          <a:p>
            <a:pPr eaLnBrk="0" hangingPunct="0">
              <a:defRPr/>
            </a:pP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7894" name="Picture 6" descr="http://images.trustedreviews.com/images/article/inline/3456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4075" y="2997200"/>
            <a:ext cx="2141538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2339975" y="4797425"/>
            <a:ext cx="223202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Year: 2006</a:t>
            </a:r>
          </a:p>
          <a:p>
            <a:pPr eaLnBrk="0" hangingPunct="0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CPU: ARM11 333Mhz</a:t>
            </a:r>
          </a:p>
          <a:p>
            <a:pPr eaLnBrk="0" hangingPunct="0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FPU, SIMD capable</a:t>
            </a:r>
          </a:p>
          <a:p>
            <a:pPr eaLnBrk="0" hangingPunct="0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GPU: OpenGL ES 1.1</a:t>
            </a:r>
          </a:p>
          <a:p>
            <a:pPr eaLnBrk="0" hangingPunct="0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Display: 240x320 24-bit</a:t>
            </a:r>
          </a:p>
          <a:p>
            <a:pPr eaLnBrk="0" hangingPunct="0">
              <a:defRPr/>
            </a:pP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Strzałka w prawo 9"/>
          <p:cNvSpPr/>
          <p:nvPr/>
        </p:nvSpPr>
        <p:spPr bwMode="auto">
          <a:xfrm>
            <a:off x="1619250" y="3716338"/>
            <a:ext cx="576263" cy="433387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3789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3800" y="2924175"/>
            <a:ext cx="1008063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trzałka w prawo 11"/>
          <p:cNvSpPr/>
          <p:nvPr/>
        </p:nvSpPr>
        <p:spPr bwMode="auto">
          <a:xfrm>
            <a:off x="4356100" y="3789363"/>
            <a:ext cx="576263" cy="431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4572000" y="4797425"/>
            <a:ext cx="2232025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Year: 2010</a:t>
            </a:r>
          </a:p>
          <a:p>
            <a:pPr eaLnBrk="0" hangingPunct="0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CPU: Cortex A8 ~1Ghz</a:t>
            </a:r>
          </a:p>
          <a:p>
            <a:pPr eaLnBrk="0" hangingPunct="0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GPU: OpenGL ES 2.0</a:t>
            </a:r>
          </a:p>
          <a:p>
            <a:pPr eaLnBrk="0" hangingPunct="0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Display: 640x960</a:t>
            </a:r>
          </a:p>
        </p:txBody>
      </p:sp>
      <p:sp>
        <p:nvSpPr>
          <p:cNvPr id="14" name="Strzałka w prawo 13"/>
          <p:cNvSpPr/>
          <p:nvPr/>
        </p:nvSpPr>
        <p:spPr bwMode="auto">
          <a:xfrm>
            <a:off x="6300788" y="3789363"/>
            <a:ext cx="574675" cy="431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6659563" y="4797425"/>
            <a:ext cx="2376487" cy="1169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Year: 2011 and up</a:t>
            </a:r>
          </a:p>
          <a:p>
            <a:pPr eaLnBrk="0" hangingPunct="0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CPU: Dual/Quad Core</a:t>
            </a:r>
          </a:p>
          <a:p>
            <a:pPr eaLnBrk="0" hangingPunct="0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GPU: multi-core design</a:t>
            </a:r>
          </a:p>
          <a:p>
            <a:pPr eaLnBrk="0" hangingPunct="0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HD-ready resolution display</a:t>
            </a:r>
          </a:p>
          <a:p>
            <a:pPr eaLnBrk="0" hangingPunct="0">
              <a:defRPr/>
            </a:pP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Początek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</a:defRPr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 bwMode="auto">
        <a:ln>
          <a:headEnd type="none" w="med" len="med"/>
          <a:tailEnd type="arrow"/>
        </a:ln>
        <a:effectLst/>
      </a:spPr>
      <a:bodyPr/>
      <a:lstStyle/>
      <a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16226</TotalTime>
  <Words>1585</Words>
  <Application>Microsoft Office PowerPoint</Application>
  <PresentationFormat>Pokaz na ekranie (4:3)</PresentationFormat>
  <Paragraphs>697</Paragraphs>
  <Slides>49</Slides>
  <Notes>39</Notes>
  <HiddenSlides>0</HiddenSlides>
  <MMClips>2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49</vt:i4>
      </vt:variant>
    </vt:vector>
  </HeadingPairs>
  <TitlesOfParts>
    <vt:vector size="51" baseType="lpstr">
      <vt:lpstr>Projekt niestandardowy</vt:lpstr>
      <vt:lpstr>1_Default Design</vt:lpstr>
      <vt:lpstr>Scalable Remote Rendering  with Augmented Streaming</vt:lpstr>
      <vt:lpstr>Motivation</vt:lpstr>
      <vt:lpstr>Cloud Computing and Rendering</vt:lpstr>
      <vt:lpstr>Cloud Computing and Rendering</vt:lpstr>
      <vt:lpstr>Motivation</vt:lpstr>
      <vt:lpstr>Motivation</vt:lpstr>
      <vt:lpstr>Motivation</vt:lpstr>
      <vt:lpstr>The Idea</vt:lpstr>
      <vt:lpstr>Motivation</vt:lpstr>
      <vt:lpstr>Our solution</vt:lpstr>
      <vt:lpstr>Client-side extra applications</vt:lpstr>
      <vt:lpstr>Our solution – server-side</vt:lpstr>
      <vt:lpstr>Our solution – server-side</vt:lpstr>
      <vt:lpstr>Our solution – server-side</vt:lpstr>
      <vt:lpstr>Our solution – server-side</vt:lpstr>
      <vt:lpstr>Our solution – server-side</vt:lpstr>
      <vt:lpstr>Our solution – server-side</vt:lpstr>
      <vt:lpstr>Our solution – server-side</vt:lpstr>
      <vt:lpstr>Our solution – server-side</vt:lpstr>
      <vt:lpstr>Our solution – server-side</vt:lpstr>
      <vt:lpstr>Our solution – server-side</vt:lpstr>
      <vt:lpstr>Our solution – server-side</vt:lpstr>
      <vt:lpstr>Our solution – server-side</vt:lpstr>
      <vt:lpstr>Our solution – server-side</vt:lpstr>
      <vt:lpstr>Our solution – server-side</vt:lpstr>
      <vt:lpstr>Our solution – server-side</vt:lpstr>
      <vt:lpstr>Our solution – server-side</vt:lpstr>
      <vt:lpstr>Our solution – server-side</vt:lpstr>
      <vt:lpstr>Binary edge image coding (edge topology)</vt:lpstr>
      <vt:lpstr>Binary edge image coding (edge topology)</vt:lpstr>
      <vt:lpstr>Binary edge image coding (edge topology)</vt:lpstr>
      <vt:lpstr>Binary edge image coding (edge topology)</vt:lpstr>
      <vt:lpstr>Binary edge image coding (edge topology)</vt:lpstr>
      <vt:lpstr>Binary edge image coding (edge topology)</vt:lpstr>
      <vt:lpstr>Depth and motion value coding</vt:lpstr>
      <vt:lpstr>Our solution – server-side</vt:lpstr>
      <vt:lpstr>Our solution – client-side</vt:lpstr>
      <vt:lpstr>Results – Quality</vt:lpstr>
      <vt:lpstr>Results – speed / scalability</vt:lpstr>
      <vt:lpstr>Client-side applications</vt:lpstr>
      <vt:lpstr>Video</vt:lpstr>
      <vt:lpstr>Limitations</vt:lpstr>
      <vt:lpstr>Conclusions</vt:lpstr>
      <vt:lpstr>Conclusions</vt:lpstr>
      <vt:lpstr>Video</vt:lpstr>
      <vt:lpstr>Backup: Custom encoder</vt:lpstr>
      <vt:lpstr>Temporally Interleaved Sampling</vt:lpstr>
      <vt:lpstr>Temporal Reprojection Caching</vt:lpstr>
      <vt:lpstr>Bibliography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Video-Streaming for Real-time Rendering</dc:title>
  <dc:creator>Dawid Pająk</dc:creator>
  <cp:keywords>Global Illumination, Photon Density Estimation</cp:keywords>
  <cp:lastModifiedBy>Dawid Pająk</cp:lastModifiedBy>
  <cp:revision>1220</cp:revision>
  <dcterms:created xsi:type="dcterms:W3CDTF">2011-02-03T11:05:52Z</dcterms:created>
  <dcterms:modified xsi:type="dcterms:W3CDTF">2011-04-18T20:15:55Z</dcterms:modified>
</cp:coreProperties>
</file>